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handoutMasterIdLst>
    <p:handoutMasterId r:id="rId73"/>
  </p:handoutMasterIdLst>
  <p:sldIdLst>
    <p:sldId id="256" r:id="rId2"/>
    <p:sldId id="259" r:id="rId3"/>
    <p:sldId id="262" r:id="rId4"/>
    <p:sldId id="341" r:id="rId5"/>
    <p:sldId id="342" r:id="rId6"/>
    <p:sldId id="432" r:id="rId7"/>
    <p:sldId id="433" r:id="rId8"/>
    <p:sldId id="434" r:id="rId9"/>
    <p:sldId id="435" r:id="rId10"/>
    <p:sldId id="436" r:id="rId11"/>
    <p:sldId id="437" r:id="rId12"/>
    <p:sldId id="343" r:id="rId13"/>
    <p:sldId id="344" r:id="rId14"/>
    <p:sldId id="427" r:id="rId15"/>
    <p:sldId id="426" r:id="rId16"/>
    <p:sldId id="345" r:id="rId17"/>
    <p:sldId id="346" r:id="rId18"/>
    <p:sldId id="347" r:id="rId19"/>
    <p:sldId id="349" r:id="rId20"/>
    <p:sldId id="441" r:id="rId21"/>
    <p:sldId id="439" r:id="rId22"/>
    <p:sldId id="440" r:id="rId23"/>
    <p:sldId id="351" r:id="rId24"/>
    <p:sldId id="430" r:id="rId25"/>
    <p:sldId id="353" r:id="rId26"/>
    <p:sldId id="422" r:id="rId27"/>
    <p:sldId id="424" r:id="rId28"/>
    <p:sldId id="423" r:id="rId29"/>
    <p:sldId id="355" r:id="rId30"/>
    <p:sldId id="356" r:id="rId31"/>
    <p:sldId id="438"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8" r:id="rId52"/>
    <p:sldId id="379" r:id="rId53"/>
    <p:sldId id="380" r:id="rId54"/>
    <p:sldId id="381" r:id="rId55"/>
    <p:sldId id="382" r:id="rId56"/>
    <p:sldId id="383" r:id="rId57"/>
    <p:sldId id="384" r:id="rId58"/>
    <p:sldId id="385" r:id="rId59"/>
    <p:sldId id="404" r:id="rId60"/>
    <p:sldId id="405" r:id="rId61"/>
    <p:sldId id="406" r:id="rId62"/>
    <p:sldId id="407" r:id="rId63"/>
    <p:sldId id="408" r:id="rId64"/>
    <p:sldId id="409" r:id="rId65"/>
    <p:sldId id="410" r:id="rId66"/>
    <p:sldId id="411" r:id="rId67"/>
    <p:sldId id="412" r:id="rId68"/>
    <p:sldId id="413" r:id="rId69"/>
    <p:sldId id="431" r:id="rId70"/>
    <p:sldId id="414"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C836"/>
    <a:srgbClr val="70D52B"/>
    <a:srgbClr val="78D632"/>
    <a:srgbClr val="73D32B"/>
    <a:srgbClr val="64C026"/>
    <a:srgbClr val="68C727"/>
    <a:srgbClr val="5BAE22"/>
    <a:srgbClr val="05A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15" autoAdjust="0"/>
    <p:restoredTop sz="97513" autoAdjust="0"/>
  </p:normalViewPr>
  <p:slideViewPr>
    <p:cSldViewPr>
      <p:cViewPr varScale="1">
        <p:scale>
          <a:sx n="116" d="100"/>
          <a:sy n="116" d="100"/>
        </p:scale>
        <p:origin x="213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1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504" tIns="45752" rIns="91504" bIns="45752"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504" tIns="45752" rIns="91504" bIns="45752" rtlCol="0"/>
          <a:lstStyle>
            <a:lvl1pPr algn="r">
              <a:defRPr sz="1200"/>
            </a:lvl1pPr>
          </a:lstStyle>
          <a:p>
            <a:fld id="{A3FEA79D-7C65-4AEA-952F-4098E2B255FA}" type="datetimeFigureOut">
              <a:rPr lang="en-US" smtClean="0"/>
              <a:t>12/4/2015</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504" tIns="45752" rIns="91504" bIns="4575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504" tIns="45752" rIns="91504" bIns="45752" rtlCol="0" anchor="b"/>
          <a:lstStyle>
            <a:lvl1pPr algn="r">
              <a:defRPr sz="1200"/>
            </a:lvl1pPr>
          </a:lstStyle>
          <a:p>
            <a:fld id="{F4923F65-12C3-459B-BCFB-0B98119FECA2}" type="slidenum">
              <a:rPr lang="en-US" smtClean="0"/>
              <a:t>‹#›</a:t>
            </a:fld>
            <a:endParaRPr lang="en-US"/>
          </a:p>
        </p:txBody>
      </p:sp>
    </p:spTree>
    <p:extLst>
      <p:ext uri="{BB962C8B-B14F-4D97-AF65-F5344CB8AC3E}">
        <p14:creationId xmlns:p14="http://schemas.microsoft.com/office/powerpoint/2010/main" val="341670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504" tIns="45752" rIns="91504" bIns="45752" rtlCol="0"/>
          <a:lstStyle>
            <a:lvl1pPr algn="l">
              <a:defRPr sz="1200"/>
            </a:lvl1pPr>
          </a:lstStyle>
          <a:p>
            <a:endParaRPr lang="en-US"/>
          </a:p>
        </p:txBody>
      </p:sp>
      <p:sp>
        <p:nvSpPr>
          <p:cNvPr id="3" name="Date Placeholder 2"/>
          <p:cNvSpPr>
            <a:spLocks noGrp="1"/>
          </p:cNvSpPr>
          <p:nvPr>
            <p:ph type="dt" idx="1"/>
          </p:nvPr>
        </p:nvSpPr>
        <p:spPr>
          <a:xfrm>
            <a:off x="3970340" y="0"/>
            <a:ext cx="3038475" cy="465138"/>
          </a:xfrm>
          <a:prstGeom prst="rect">
            <a:avLst/>
          </a:prstGeom>
        </p:spPr>
        <p:txBody>
          <a:bodyPr vert="horz" lIns="91504" tIns="45752" rIns="91504" bIns="45752" rtlCol="0"/>
          <a:lstStyle>
            <a:lvl1pPr algn="r">
              <a:defRPr sz="1200"/>
            </a:lvl1pPr>
          </a:lstStyle>
          <a:p>
            <a:fld id="{DFF31A76-3A78-4FE2-B58E-C41D6C5C561A}" type="datetimeFigureOut">
              <a:rPr lang="en-US" smtClean="0"/>
              <a:t>12/4/2015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504" tIns="45752" rIns="91504" bIns="45752" rtlCol="0" anchor="ctr"/>
          <a:lstStyle/>
          <a:p>
            <a:endParaRPr lang="en-US"/>
          </a:p>
        </p:txBody>
      </p:sp>
      <p:sp>
        <p:nvSpPr>
          <p:cNvPr id="5" name="Notes Placeholder 4"/>
          <p:cNvSpPr>
            <a:spLocks noGrp="1"/>
          </p:cNvSpPr>
          <p:nvPr>
            <p:ph type="body" sz="quarter" idx="3"/>
          </p:nvPr>
        </p:nvSpPr>
        <p:spPr>
          <a:xfrm>
            <a:off x="701675" y="4416427"/>
            <a:ext cx="5607051" cy="4183063"/>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5138"/>
          </a:xfrm>
          <a:prstGeom prst="rect">
            <a:avLst/>
          </a:prstGeom>
        </p:spPr>
        <p:txBody>
          <a:bodyPr vert="horz" lIns="91504" tIns="45752" rIns="91504" bIns="4575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504" tIns="45752" rIns="91504" bIns="45752" rtlCol="0" anchor="b"/>
          <a:lstStyle>
            <a:lvl1pPr algn="r">
              <a:defRPr sz="1200"/>
            </a:lvl1pPr>
          </a:lstStyle>
          <a:p>
            <a:fld id="{049D9C09-2FE0-4FEE-8C13-3B90E81EE0E0}" type="slidenum">
              <a:rPr lang="en-US" smtClean="0"/>
              <a:t>‹#›</a:t>
            </a:fld>
            <a:endParaRPr lang="en-US"/>
          </a:p>
        </p:txBody>
      </p:sp>
    </p:spTree>
    <p:extLst>
      <p:ext uri="{BB962C8B-B14F-4D97-AF65-F5344CB8AC3E}">
        <p14:creationId xmlns:p14="http://schemas.microsoft.com/office/powerpoint/2010/main" val="96037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4BC3BD-FD74-45CC-B56E-E4729AC082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BC3BD-FD74-45CC-B56E-E4729AC08209}"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BC3BD-FD74-45CC-B56E-E4729AC082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BC3BD-FD74-45CC-B56E-E4729AC08209}" type="datetimeFigureOut">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BC3BD-FD74-45CC-B56E-E4729AC08209}" type="datetimeFigureOut">
              <a:rPr lang="en-US" smtClean="0"/>
              <a:pPr/>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BC3BD-FD74-45CC-B56E-E4729AC08209}" type="datetimeFigureOut">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BC3BD-FD74-45CC-B56E-E4729AC082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BC3BD-FD74-45CC-B56E-E4729AC08209}"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BC3BD-FD74-45CC-B56E-E4729AC08209}" type="datetimeFigureOut">
              <a:rPr lang="en-US" smtClean="0"/>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F9A7F-4234-44EE-8E95-7841ADB6E6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hyperlink" Target="mailto:mike.saunders@sos.wa.gov"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sos.wa.gov/archives/RecordsManagement/PublicOfficialsandPublicRecords/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atg.wa.gov/OpenGovernmentTraining.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recordsmanagement@sos.w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sos.wa.gov/archiv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sos.wa.gov/archives/RecordsManagement/records_local.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sos.w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sos.wa.gov/archiv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sos.wa.gov/archives/recordsmanagement/Managing-State-Agency-Records.aspx" TargetMode="Externa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hyperlink" Target="http://www.sos.wa.gov/archiv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sos.wa.gov/archives/recordsmanagement/records_local.aspx" TargetMode="External"/><Relationship Id="rId5" Type="http://schemas.openxmlformats.org/officeDocument/2006/relationships/image" Target="../media/image12.pn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sos.wa.gov/archives/RecordsManagement/Destruction-of-Public-Records.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hyperlink" Target="http://apps.leg.wa.gov/rcw/default.aspx?cite=42.56" TargetMode="External"/><Relationship Id="rId3" Type="http://schemas.openxmlformats.org/officeDocument/2006/relationships/image" Target="../media/image6.jpeg"/><Relationship Id="rId7" Type="http://schemas.openxmlformats.org/officeDocument/2006/relationships/hyperlink" Target="http://apps.leg.wa.gov/rcw/default.aspx?cite=40.2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apps.leg.wa.gov/rcw/default.aspx?cite=40.16" TargetMode="External"/><Relationship Id="rId5" Type="http://schemas.openxmlformats.org/officeDocument/2006/relationships/hyperlink" Target="http://apps.leg.wa.gov/rcw/default.aspx?cite=40.10" TargetMode="External"/><Relationship Id="rId4" Type="http://schemas.openxmlformats.org/officeDocument/2006/relationships/hyperlink" Target="http://apps.leg.wa.gov/rcw/default.aspx?cite=40.14" TargetMode="External"/><Relationship Id="rId9" Type="http://schemas.openxmlformats.org/officeDocument/2006/relationships/hyperlink" Target="http://apps.leg.wa.gov/rcw/default.aspx?cite=36.22.175"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atg.wa.gov/records/modelrules/index.shtml" TargetMode="External"/><Relationship Id="rId4" Type="http://schemas.openxmlformats.org/officeDocument/2006/relationships/hyperlink" Target="http://www.mrsc.org/Publications/pra06.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sos.wa.gov/archives/RecordsRetentionSchedules.aspx"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atg.wa.gov/OpenGovernment/ModelRules.aspx#.U6iRTBHn_cs" TargetMode="External"/><Relationship Id="rId5" Type="http://schemas.openxmlformats.org/officeDocument/2006/relationships/hyperlink" Target="http://www.mrsc.org/" TargetMode="External"/><Relationship Id="rId4" Type="http://schemas.openxmlformats.org/officeDocument/2006/relationships/hyperlink" Target="mailto:NancyK1@atg.wa.go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app.leg.wa.gov/rcw/default.aspx?cite=40.1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jpeg"/><Relationship Id="rId7"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jpeg"/><Relationship Id="rId7"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app.leg.wa.gov/rcw/default.aspx?cite=40.14" TargetMode="External"/><Relationship Id="rId5" Type="http://schemas.openxmlformats.org/officeDocument/2006/relationships/hyperlink" Target="http://app.leg.wa.gov/rcw/default.aspx?cite=40.14.040" TargetMode="External"/><Relationship Id="rId4" Type="http://schemas.openxmlformats.org/officeDocument/2006/relationships/hyperlink" Target="http://app.leg.wa.gov/rcw/default.aspx?cite=42.56.580"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sos.wa.gov/archives/RecordsManagement/" TargetMode="External"/><Relationship Id="rId4" Type="http://schemas.openxmlformats.org/officeDocument/2006/relationships/hyperlink" Target="mailto:recordsmanagement@sos.w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descr="OSOS-archives.jpg"/>
          <p:cNvPicPr>
            <a:picLocks noChangeAspect="1"/>
          </p:cNvPicPr>
          <p:nvPr/>
        </p:nvPicPr>
        <p:blipFill>
          <a:blip r:embed="rId3" cstate="print"/>
          <a:stretch>
            <a:fillRect/>
          </a:stretch>
        </p:blipFill>
        <p:spPr>
          <a:xfrm>
            <a:off x="0" y="0"/>
            <a:ext cx="2133600" cy="956441"/>
          </a:xfrm>
          <a:prstGeom prst="rect">
            <a:avLst/>
          </a:prstGeom>
        </p:spPr>
      </p:pic>
      <p:sp>
        <p:nvSpPr>
          <p:cNvPr id="10" name="Rectangle 9"/>
          <p:cNvSpPr/>
          <p:nvPr/>
        </p:nvSpPr>
        <p:spPr>
          <a:xfrm>
            <a:off x="143547" y="1277780"/>
            <a:ext cx="8856912" cy="1508105"/>
          </a:xfrm>
          <a:prstGeom prst="rect">
            <a:avLst/>
          </a:prstGeom>
        </p:spPr>
        <p:txBody>
          <a:bodyPr wrap="none" anchor="ctr">
            <a:spAutoFit/>
          </a:bodyPr>
          <a:lstStyle/>
          <a:p>
            <a:pPr algn="ctr"/>
            <a:r>
              <a:rPr lang="en-US" sz="4400" dirty="0">
                <a:effectLst>
                  <a:outerShdw blurRad="38100" dist="38100" dir="2700000" algn="tl">
                    <a:srgbClr val="000000">
                      <a:alpha val="43137"/>
                    </a:srgbClr>
                  </a:outerShdw>
                </a:effectLst>
                <a:latin typeface="Century Gothic" pitchFamily="34" charset="0"/>
              </a:rPr>
              <a:t>Records Management 101 </a:t>
            </a:r>
            <a:br>
              <a:rPr lang="en-US" sz="4400" dirty="0">
                <a:effectLst>
                  <a:outerShdw blurRad="38100" dist="38100" dir="2700000" algn="tl">
                    <a:srgbClr val="000000">
                      <a:alpha val="43137"/>
                    </a:srgbClr>
                  </a:outerShdw>
                </a:effectLst>
                <a:latin typeface="Century Gothic" pitchFamily="34" charset="0"/>
              </a:rPr>
            </a:br>
            <a:r>
              <a:rPr lang="en-US" sz="4800" dirty="0">
                <a:effectLst>
                  <a:outerShdw blurRad="38100" dist="38100" dir="2700000" algn="tl">
                    <a:srgbClr val="000000">
                      <a:alpha val="43137"/>
                    </a:srgbClr>
                  </a:outerShdw>
                </a:effectLst>
                <a:latin typeface="Century Gothic" pitchFamily="34" charset="0"/>
              </a:rPr>
              <a:t>What to do and how to do it!</a:t>
            </a:r>
            <a:endParaRPr lang="en-US" sz="4800" dirty="0">
              <a:latin typeface="Century Gothic" pitchFamily="34" charset="0"/>
            </a:endParaRPr>
          </a:p>
        </p:txBody>
      </p:sp>
      <p:pic>
        <p:nvPicPr>
          <p:cNvPr id="11" name="Picture 10" descr="SecStateLogo.png"/>
          <p:cNvPicPr>
            <a:picLocks noChangeAspect="1"/>
          </p:cNvPicPr>
          <p:nvPr/>
        </p:nvPicPr>
        <p:blipFill>
          <a:blip r:embed="rId4" cstate="print"/>
          <a:stretch>
            <a:fillRect/>
          </a:stretch>
        </p:blipFill>
        <p:spPr>
          <a:xfrm>
            <a:off x="14533" y="5867400"/>
            <a:ext cx="3866718" cy="990600"/>
          </a:xfrm>
          <a:prstGeom prst="rect">
            <a:avLst/>
          </a:prstGeom>
        </p:spPr>
      </p:pic>
      <p:sp>
        <p:nvSpPr>
          <p:cNvPr id="12" name="Rectangle 3"/>
          <p:cNvSpPr>
            <a:spLocks noGrp="1" noChangeArrowheads="1"/>
          </p:cNvSpPr>
          <p:nvPr>
            <p:ph type="subTitle" idx="1"/>
          </p:nvPr>
        </p:nvSpPr>
        <p:spPr bwMode="auto">
          <a:xfrm>
            <a:off x="1066800" y="3657600"/>
            <a:ext cx="7086600" cy="1828800"/>
          </a:xfrm>
          <a:ln>
            <a:miter lim="800000"/>
            <a:headEnd/>
            <a:tailEnd/>
          </a:ln>
        </p:spPr>
        <p:txBody>
          <a:bodyPr vert="horz" wrap="square" lIns="91440" tIns="45720" rIns="91440" bIns="45720" numCol="1" anchor="t" anchorCtr="0" compatLnSpc="1">
            <a:prstTxWarp prst="textNoShape">
              <a:avLst/>
            </a:prstTxWarp>
            <a:noAutofit/>
          </a:bodyPr>
          <a:lstStyle/>
          <a:p>
            <a:pPr lvl="2" algn="l" eaLnBrk="1" hangingPunct="1">
              <a:lnSpc>
                <a:spcPct val="80000"/>
              </a:lnSpc>
              <a:defRPr/>
            </a:pPr>
            <a:r>
              <a:rPr lang="en-US" dirty="0" smtClean="0">
                <a:solidFill>
                  <a:schemeClr val="tx1"/>
                </a:solidFill>
                <a:effectLst>
                  <a:outerShdw blurRad="38100" dist="38100" dir="2700000" algn="tl">
                    <a:srgbClr val="000000">
                      <a:alpha val="43137"/>
                    </a:srgbClr>
                  </a:outerShdw>
                </a:effectLst>
                <a:latin typeface="Century Gothic" pitchFamily="34" charset="0"/>
              </a:rPr>
              <a:t>Presented by:</a:t>
            </a:r>
            <a:br>
              <a:rPr lang="en-US" dirty="0" smtClean="0">
                <a:solidFill>
                  <a:schemeClr val="tx1"/>
                </a:solidFill>
                <a:effectLst>
                  <a:outerShdw blurRad="38100" dist="38100" dir="2700000" algn="tl">
                    <a:srgbClr val="000000">
                      <a:alpha val="43137"/>
                    </a:srgbClr>
                  </a:outerShdw>
                </a:effectLst>
                <a:latin typeface="Century Gothic" pitchFamily="34" charset="0"/>
              </a:rPr>
            </a:br>
            <a:r>
              <a:rPr lang="en-US" dirty="0" smtClean="0">
                <a:solidFill>
                  <a:schemeClr val="tx1"/>
                </a:solidFill>
                <a:effectLst>
                  <a:outerShdw blurRad="38100" dist="38100" dir="2700000" algn="tl">
                    <a:srgbClr val="000000">
                      <a:alpha val="43137"/>
                    </a:srgbClr>
                  </a:outerShdw>
                </a:effectLst>
                <a:latin typeface="Century Gothic" pitchFamily="34" charset="0"/>
              </a:rPr>
              <a:t>Michael S. Saunders, Regional Archivist</a:t>
            </a:r>
          </a:p>
          <a:p>
            <a:pPr lvl="2" algn="l" eaLnBrk="1" hangingPunct="1">
              <a:lnSpc>
                <a:spcPct val="80000"/>
              </a:lnSpc>
              <a:defRPr/>
            </a:pPr>
            <a:r>
              <a:rPr lang="en-US" dirty="0" smtClean="0">
                <a:solidFill>
                  <a:schemeClr val="tx1"/>
                </a:solidFill>
                <a:effectLst>
                  <a:outerShdw blurRad="38100" dist="38100" dir="2700000" algn="tl">
                    <a:srgbClr val="000000">
                      <a:alpha val="43137"/>
                    </a:srgbClr>
                  </a:outerShdw>
                </a:effectLst>
                <a:latin typeface="Century Gothic" pitchFamily="34" charset="0"/>
              </a:rPr>
              <a:t>Phone: 425-564-3950</a:t>
            </a:r>
          </a:p>
          <a:p>
            <a:pPr lvl="2" algn="l" eaLnBrk="1" hangingPunct="1">
              <a:lnSpc>
                <a:spcPct val="80000"/>
              </a:lnSpc>
              <a:defRPr/>
            </a:pPr>
            <a:r>
              <a:rPr lang="en-US" dirty="0" smtClean="0">
                <a:solidFill>
                  <a:schemeClr val="tx1"/>
                </a:solidFill>
                <a:effectLst>
                  <a:outerShdw blurRad="38100" dist="38100" dir="2700000" algn="tl">
                    <a:srgbClr val="000000">
                      <a:alpha val="43137"/>
                    </a:srgbClr>
                  </a:outerShdw>
                </a:effectLst>
                <a:latin typeface="Century Gothic" pitchFamily="34" charset="0"/>
              </a:rPr>
              <a:t>Fax: 425-564-3945</a:t>
            </a:r>
          </a:p>
          <a:p>
            <a:pPr lvl="2" algn="l" eaLnBrk="1" hangingPunct="1">
              <a:lnSpc>
                <a:spcPct val="80000"/>
              </a:lnSpc>
              <a:defRPr/>
            </a:pPr>
            <a:r>
              <a:rPr lang="en-US" dirty="0" smtClean="0">
                <a:solidFill>
                  <a:schemeClr val="tx1"/>
                </a:solidFill>
                <a:effectLst>
                  <a:outerShdw blurRad="38100" dist="38100" dir="2700000" algn="tl">
                    <a:srgbClr val="000000">
                      <a:alpha val="43137"/>
                    </a:srgbClr>
                  </a:outerShdw>
                </a:effectLst>
                <a:latin typeface="Century Gothic" pitchFamily="34" charset="0"/>
                <a:hlinkClick r:id="rId5"/>
              </a:rPr>
              <a:t>mike.saunders@sos.wa.gov</a:t>
            </a:r>
            <a:r>
              <a:rPr lang="en-US" dirty="0" smtClean="0">
                <a:solidFill>
                  <a:schemeClr val="tx1"/>
                </a:solidFill>
                <a:effectLst>
                  <a:outerShdw blurRad="38100" dist="38100" dir="2700000" algn="tl">
                    <a:srgbClr val="000000">
                      <a:alpha val="43137"/>
                    </a:srgbClr>
                  </a:outerShdw>
                </a:effectLst>
                <a:latin typeface="Century Gothic" pitchFamily="34" charset="0"/>
              </a:rPr>
              <a:t>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04800" y="-76198"/>
            <a:ext cx="8610600" cy="1414042"/>
          </a:xfrm>
        </p:spPr>
        <p:txBody>
          <a:bodyPr>
            <a:normAutofit/>
          </a:bodyPr>
          <a:lstStyle/>
          <a:p>
            <a:pPr algn="l"/>
            <a:r>
              <a:rPr lang="en-US" sz="7200" dirty="0" smtClean="0">
                <a:effectLst>
                  <a:outerShdw blurRad="38100" dist="38100" dir="2700000" algn="tl">
                    <a:srgbClr val="000000">
                      <a:alpha val="43137"/>
                    </a:srgbClr>
                  </a:outerShdw>
                </a:effectLst>
              </a:rPr>
              <a:t>Online Tutorial:</a:t>
            </a:r>
            <a:r>
              <a:rPr lang="en-US" sz="7200" dirty="0" smtClean="0">
                <a:solidFill>
                  <a:srgbClr val="C00000"/>
                </a:solidFill>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 </a:t>
            </a:r>
            <a:endParaRPr lang="en-US" sz="72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610"/>
          <a:stretch/>
        </p:blipFill>
        <p:spPr>
          <a:xfrm>
            <a:off x="1143000" y="1676400"/>
            <a:ext cx="6926802" cy="4965884"/>
          </a:xfrm>
          <a:prstGeom prst="rect">
            <a:avLst/>
          </a:prstGeom>
        </p:spPr>
      </p:pic>
      <p:sp>
        <p:nvSpPr>
          <p:cNvPr id="6" name="Rectangle 5"/>
          <p:cNvSpPr/>
          <p:nvPr/>
        </p:nvSpPr>
        <p:spPr>
          <a:xfrm>
            <a:off x="457200" y="1261646"/>
            <a:ext cx="8686800" cy="338554"/>
          </a:xfrm>
          <a:prstGeom prst="rect">
            <a:avLst/>
          </a:prstGeom>
        </p:spPr>
        <p:txBody>
          <a:bodyPr wrap="square">
            <a:spAutoFit/>
          </a:bodyPr>
          <a:lstStyle/>
          <a:p>
            <a:r>
              <a:rPr lang="en-US" sz="1600" dirty="0">
                <a:hlinkClick r:id="rId4"/>
              </a:rPr>
              <a:t>http://www.sos.wa.gov/archives/RecordsManagement/PublicOfficialsandPublicRecords/index.html</a:t>
            </a:r>
            <a:r>
              <a:rPr lang="en-US" sz="1600" dirty="0"/>
              <a:t> </a:t>
            </a:r>
          </a:p>
        </p:txBody>
      </p:sp>
      <p:pic>
        <p:nvPicPr>
          <p:cNvPr id="7" name="Picture 6" descr="OSOS-archives.jpg"/>
          <p:cNvPicPr>
            <a:picLocks noChangeAspect="1"/>
          </p:cNvPicPr>
          <p:nvPr/>
        </p:nvPicPr>
        <p:blipFill>
          <a:blip r:embed="rId5" cstate="print"/>
          <a:stretch>
            <a:fillRect/>
          </a:stretch>
        </p:blipFill>
        <p:spPr>
          <a:xfrm>
            <a:off x="76200" y="6234043"/>
            <a:ext cx="1219200" cy="547757"/>
          </a:xfrm>
          <a:prstGeom prst="rect">
            <a:avLst/>
          </a:prstGeom>
        </p:spPr>
      </p:pic>
    </p:spTree>
    <p:extLst>
      <p:ext uri="{BB962C8B-B14F-4D97-AF65-F5344CB8AC3E}">
        <p14:creationId xmlns:p14="http://schemas.microsoft.com/office/powerpoint/2010/main" val="369166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04800" y="-228600"/>
            <a:ext cx="5105400" cy="1414042"/>
          </a:xfrm>
        </p:spPr>
        <p:txBody>
          <a:bodyPr>
            <a:normAutofit/>
          </a:bodyPr>
          <a:lstStyle/>
          <a:p>
            <a:pPr algn="l"/>
            <a:r>
              <a:rPr lang="en-US" sz="5400" dirty="0" smtClean="0">
                <a:effectLst>
                  <a:outerShdw blurRad="38100" dist="38100" dir="2700000" algn="tl">
                    <a:srgbClr val="000000">
                      <a:alpha val="43137"/>
                    </a:srgbClr>
                  </a:outerShdw>
                </a:effectLst>
              </a:rPr>
              <a:t>Online Tutorial:</a:t>
            </a:r>
            <a:r>
              <a:rPr lang="en-US" sz="5400" dirty="0" smtClean="0">
                <a:solidFill>
                  <a:srgbClr val="C00000"/>
                </a:solidFill>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 </a:t>
            </a:r>
            <a:endParaRPr lang="en-US" sz="5400" dirty="0">
              <a:effectLst>
                <a:outerShdw blurRad="38100" dist="38100" dir="2700000" algn="tl">
                  <a:srgbClr val="000000">
                    <a:alpha val="43137"/>
                  </a:srgbClr>
                </a:outerShdw>
              </a:effectLst>
            </a:endParaRPr>
          </a:p>
        </p:txBody>
      </p:sp>
      <p:pic>
        <p:nvPicPr>
          <p:cNvPr id="7" name="Picture 6" descr="OSOS-archives.jpg"/>
          <p:cNvPicPr>
            <a:picLocks noChangeAspect="1"/>
          </p:cNvPicPr>
          <p:nvPr/>
        </p:nvPicPr>
        <p:blipFill>
          <a:blip r:embed="rId3" cstate="print"/>
          <a:stretch>
            <a:fillRect/>
          </a:stretch>
        </p:blipFill>
        <p:spPr>
          <a:xfrm>
            <a:off x="76200" y="6234043"/>
            <a:ext cx="1219200" cy="547757"/>
          </a:xfrm>
          <a:prstGeom prst="rect">
            <a:avLst/>
          </a:prstGeom>
        </p:spPr>
      </p:pic>
      <p:sp>
        <p:nvSpPr>
          <p:cNvPr id="8" name="Rectangle 7"/>
          <p:cNvSpPr/>
          <p:nvPr/>
        </p:nvSpPr>
        <p:spPr>
          <a:xfrm>
            <a:off x="304800" y="838200"/>
            <a:ext cx="5029200" cy="353943"/>
          </a:xfrm>
          <a:prstGeom prst="rect">
            <a:avLst/>
          </a:prstGeom>
        </p:spPr>
        <p:txBody>
          <a:bodyPr wrap="square">
            <a:spAutoFit/>
          </a:bodyPr>
          <a:lstStyle/>
          <a:p>
            <a:r>
              <a:rPr lang="en-US" sz="17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http://www.atg.wa.gov/OpenGovernmentTraining.aspx</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6880" r="3384"/>
          <a:stretch/>
        </p:blipFill>
        <p:spPr>
          <a:xfrm>
            <a:off x="2514600" y="1219200"/>
            <a:ext cx="4419600" cy="5466686"/>
          </a:xfrm>
          <a:prstGeom prst="rect">
            <a:avLst/>
          </a:prstGeom>
        </p:spPr>
      </p:pic>
    </p:spTree>
    <p:extLst>
      <p:ext uri="{BB962C8B-B14F-4D97-AF65-F5344CB8AC3E}">
        <p14:creationId xmlns:p14="http://schemas.microsoft.com/office/powerpoint/2010/main" val="96281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6"/>
          <p:cNvSpPr>
            <a:spLocks noChangeArrowheads="1"/>
          </p:cNvSpPr>
          <p:nvPr/>
        </p:nvSpPr>
        <p:spPr bwMode="auto">
          <a:xfrm>
            <a:off x="838200" y="1219200"/>
            <a:ext cx="7086600" cy="762000"/>
          </a:xfrm>
          <a:prstGeom prst="rect">
            <a:avLst/>
          </a:prstGeom>
          <a:noFill/>
          <a:ln w="9525">
            <a:noFill/>
            <a:miter lim="800000"/>
            <a:headEnd/>
            <a:tailEnd/>
          </a:ln>
          <a:effectLst/>
        </p:spPr>
        <p:txBody>
          <a:bodyPr anchor="ctr"/>
          <a:lstStyle/>
          <a:p>
            <a:pPr algn="ctr" eaLnBrk="0" hangingPunct="0">
              <a:defRPr/>
            </a:pPr>
            <a:r>
              <a:rPr lang="en-US" sz="4000" dirty="0">
                <a:solidFill>
                  <a:srgbClr val="C00000"/>
                </a:solidFill>
                <a:effectLst>
                  <a:outerShdw blurRad="38100" dist="38100" dir="2700000" algn="tl">
                    <a:srgbClr val="000000">
                      <a:alpha val="43137"/>
                    </a:srgbClr>
                  </a:outerShdw>
                </a:effectLst>
                <a:latin typeface="Century Gothic" pitchFamily="34" charset="0"/>
              </a:rPr>
              <a:t>Records As Public Property</a:t>
            </a:r>
            <a:r>
              <a:rPr lang="en-US" sz="4000" i="1" dirty="0">
                <a:solidFill>
                  <a:srgbClr val="C00000"/>
                </a:solidFill>
                <a:effectLst>
                  <a:outerShdw blurRad="38100" dist="38100" dir="2700000" algn="tl">
                    <a:srgbClr val="000000">
                      <a:alpha val="43137"/>
                    </a:srgbClr>
                  </a:outerShdw>
                </a:effectLst>
                <a:latin typeface="Century Gothic" pitchFamily="34" charset="0"/>
              </a:rPr>
              <a:t> </a:t>
            </a:r>
            <a:endParaRPr lang="en-US" sz="4000" dirty="0">
              <a:solidFill>
                <a:srgbClr val="C00000"/>
              </a:solidFill>
              <a:effectLst>
                <a:outerShdw blurRad="38100" dist="38100" dir="2700000" algn="tl">
                  <a:srgbClr val="000000">
                    <a:alpha val="43137"/>
                  </a:srgbClr>
                </a:outerShdw>
              </a:effectLst>
              <a:latin typeface="Century Gothic" pitchFamily="34" charset="0"/>
            </a:endParaRPr>
          </a:p>
        </p:txBody>
      </p:sp>
      <p:sp>
        <p:nvSpPr>
          <p:cNvPr id="4" name="Rectangle 7"/>
          <p:cNvSpPr>
            <a:spLocks noChangeArrowheads="1"/>
          </p:cNvSpPr>
          <p:nvPr/>
        </p:nvSpPr>
        <p:spPr bwMode="auto">
          <a:xfrm>
            <a:off x="304800" y="2514600"/>
            <a:ext cx="8458200" cy="838200"/>
          </a:xfrm>
          <a:prstGeom prst="rect">
            <a:avLst/>
          </a:prstGeom>
          <a:noFill/>
          <a:ln w="9525">
            <a:noFill/>
            <a:miter lim="800000"/>
            <a:headEnd/>
            <a:tailEnd/>
          </a:ln>
          <a:effectLst/>
        </p:spPr>
        <p:txBody>
          <a:bodyPr anchor="ctr"/>
          <a:lstStyle/>
          <a:p>
            <a:pPr>
              <a:defRPr/>
            </a:pPr>
            <a:r>
              <a:rPr lang="en-US" sz="3800" dirty="0">
                <a:effectLst>
                  <a:outerShdw blurRad="38100" dist="38100" dir="2700000" algn="tl">
                    <a:srgbClr val="000000">
                      <a:alpha val="43137"/>
                    </a:srgbClr>
                  </a:outerShdw>
                </a:effectLst>
                <a:latin typeface="Century Gothic" pitchFamily="34" charset="0"/>
              </a:rPr>
              <a:t>RCW 40.14: The Public Records Act</a:t>
            </a:r>
          </a:p>
        </p:txBody>
      </p:sp>
      <p:sp>
        <p:nvSpPr>
          <p:cNvPr id="6" name="Text Box 8"/>
          <p:cNvSpPr txBox="1">
            <a:spLocks noChangeArrowheads="1"/>
          </p:cNvSpPr>
          <p:nvPr/>
        </p:nvSpPr>
        <p:spPr bwMode="auto">
          <a:xfrm>
            <a:off x="533400" y="3352800"/>
            <a:ext cx="8001000" cy="2246769"/>
          </a:xfrm>
          <a:prstGeom prst="rect">
            <a:avLst/>
          </a:prstGeom>
          <a:noFill/>
          <a:ln w="12700" cap="sq">
            <a:noFill/>
            <a:miter lim="800000"/>
            <a:headEnd type="none" w="sm" len="sm"/>
            <a:tailEnd type="none" w="sm" len="sm"/>
          </a:ln>
          <a:effectLst/>
        </p:spPr>
        <p:txBody>
          <a:bodyPr wrap="square">
            <a:spAutoFit/>
          </a:bodyPr>
          <a:lstStyle/>
          <a:p>
            <a:pPr eaLnBrk="0" hangingPunct="0">
              <a:defRPr/>
            </a:pPr>
            <a:r>
              <a:rPr lang="en-US" sz="2000" dirty="0">
                <a:solidFill>
                  <a:srgbClr val="C00000"/>
                </a:solidFill>
                <a:effectLst>
                  <a:outerShdw blurRad="38100" dist="38100" dir="2700000" algn="tl">
                    <a:srgbClr val="000000"/>
                  </a:outerShdw>
                </a:effectLst>
                <a:latin typeface="Century Gothic" pitchFamily="34" charset="0"/>
              </a:rPr>
              <a:t>Responsibilities and Authority of the Washington State Archives</a:t>
            </a:r>
          </a:p>
          <a:p>
            <a:pPr eaLnBrk="0" hangingPunct="0">
              <a:defRPr/>
            </a:pPr>
            <a:endParaRPr lang="en-US" sz="2000" dirty="0">
              <a:solidFill>
                <a:srgbClr val="C00000"/>
              </a:solidFill>
              <a:effectLst>
                <a:outerShdw blurRad="38100" dist="38100" dir="2700000" algn="tl">
                  <a:srgbClr val="000000"/>
                </a:outerShdw>
              </a:effectLst>
              <a:latin typeface="Century Gothic" pitchFamily="34" charset="0"/>
            </a:endParaRPr>
          </a:p>
          <a:p>
            <a:pPr eaLnBrk="0" hangingPunct="0">
              <a:defRPr/>
            </a:pPr>
            <a:r>
              <a:rPr lang="en-US" sz="2000" dirty="0">
                <a:solidFill>
                  <a:srgbClr val="C00000"/>
                </a:solidFill>
                <a:effectLst>
                  <a:outerShdw blurRad="38100" dist="38100" dir="2700000" algn="tl">
                    <a:srgbClr val="000000"/>
                  </a:outerShdw>
                </a:effectLst>
                <a:latin typeface="Century Gothic" pitchFamily="34" charset="0"/>
              </a:rPr>
              <a:t>Government records are public property</a:t>
            </a:r>
          </a:p>
          <a:p>
            <a:pPr eaLnBrk="0" hangingPunct="0">
              <a:defRPr/>
            </a:pPr>
            <a:endParaRPr lang="en-US" sz="2000" dirty="0">
              <a:solidFill>
                <a:srgbClr val="C00000"/>
              </a:solidFill>
              <a:effectLst>
                <a:outerShdw blurRad="38100" dist="38100" dir="2700000" algn="tl">
                  <a:srgbClr val="000000"/>
                </a:outerShdw>
              </a:effectLst>
              <a:latin typeface="Century Gothic" pitchFamily="34" charset="0"/>
            </a:endParaRPr>
          </a:p>
          <a:p>
            <a:pPr eaLnBrk="0" hangingPunct="0">
              <a:defRPr/>
            </a:pPr>
            <a:r>
              <a:rPr lang="en-US" sz="2000" dirty="0">
                <a:solidFill>
                  <a:srgbClr val="C00000"/>
                </a:solidFill>
                <a:effectLst>
                  <a:outerShdw blurRad="38100" dist="38100" dir="2700000" algn="tl">
                    <a:srgbClr val="000000"/>
                  </a:outerShdw>
                </a:effectLst>
                <a:latin typeface="Century Gothic" pitchFamily="34" charset="0"/>
              </a:rPr>
              <a:t>Officials / Employees pass records on to successors</a:t>
            </a:r>
          </a:p>
          <a:p>
            <a:pPr eaLnBrk="0" hangingPunct="0">
              <a:defRPr/>
            </a:pPr>
            <a:endParaRPr lang="en-US" sz="2000" dirty="0">
              <a:solidFill>
                <a:srgbClr val="C00000"/>
              </a:solidFill>
              <a:effectLst>
                <a:outerShdw blurRad="38100" dist="38100" dir="2700000" algn="tl">
                  <a:srgbClr val="000000"/>
                </a:outerShdw>
              </a:effectLst>
              <a:latin typeface="Century Gothic" pitchFamily="34" charset="0"/>
            </a:endParaRPr>
          </a:p>
          <a:p>
            <a:pPr eaLnBrk="0" hangingPunct="0">
              <a:defRPr/>
            </a:pPr>
            <a:r>
              <a:rPr lang="en-US" sz="2000" dirty="0">
                <a:solidFill>
                  <a:srgbClr val="C00000"/>
                </a:solidFill>
                <a:effectLst>
                  <a:outerShdw blurRad="38100" dist="38100" dir="2700000" algn="tl">
                    <a:srgbClr val="000000"/>
                  </a:outerShdw>
                </a:effectLst>
                <a:latin typeface="Century Gothic" pitchFamily="34" charset="0"/>
              </a:rPr>
              <a:t>Agencies must account for the disposition of records</a:t>
            </a:r>
          </a:p>
        </p:txBody>
      </p:sp>
      <p:sp>
        <p:nvSpPr>
          <p:cNvPr id="7" name="Rectangle 9"/>
          <p:cNvSpPr>
            <a:spLocks noGrp="1" noChangeArrowheads="1"/>
          </p:cNvSpPr>
          <p:nvPr>
            <p:ph type="title" idx="4294967295"/>
          </p:nvPr>
        </p:nvSpPr>
        <p:spPr bwMode="auto">
          <a:xfrm>
            <a:off x="1219200" y="0"/>
            <a:ext cx="6781800" cy="1219200"/>
          </a:xfrm>
          <a:prstGeom prst="rect">
            <a:avLst/>
          </a:prstGeom>
          <a:ln>
            <a:miter lim="800000"/>
            <a:headEnd/>
            <a:tailEnd/>
          </a:ln>
        </p:spPr>
        <p:txBody>
          <a:bodyPr anchor="ctr">
            <a:normAutofit fontScale="90000"/>
          </a:bodyPr>
          <a:lstStyle/>
          <a:p>
            <a:pPr algn="l" eaLnBrk="1" hangingPunct="1">
              <a:defRPr/>
            </a:pPr>
            <a:r>
              <a:rPr lang="en-US" sz="8000" dirty="0" smtClean="0">
                <a:effectLst>
                  <a:outerShdw blurRad="38100" dist="38100" dir="2700000" algn="tl">
                    <a:srgbClr val="000000">
                      <a:alpha val="43137"/>
                    </a:srgbClr>
                  </a:outerShdw>
                </a:effectLst>
              </a:rPr>
              <a:t>Key Concept:</a:t>
            </a:r>
            <a:r>
              <a:rPr lang="en-US" dirty="0" smtClean="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827810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6"/>
          <p:cNvSpPr>
            <a:spLocks noChangeArrowheads="1"/>
          </p:cNvSpPr>
          <p:nvPr/>
        </p:nvSpPr>
        <p:spPr bwMode="auto">
          <a:xfrm>
            <a:off x="1066800" y="76200"/>
            <a:ext cx="7086600" cy="1981200"/>
          </a:xfrm>
          <a:prstGeom prst="rect">
            <a:avLst/>
          </a:prstGeom>
          <a:noFill/>
          <a:ln w="9525">
            <a:noFill/>
            <a:miter lim="800000"/>
            <a:headEnd/>
            <a:tailEnd/>
          </a:ln>
          <a:effectLst/>
        </p:spPr>
        <p:txBody>
          <a:bodyPr anchor="ctr"/>
          <a:lstStyle/>
          <a:p>
            <a:pPr eaLnBrk="0" hangingPunct="0">
              <a:defRPr/>
            </a:pPr>
            <a:r>
              <a:rPr lang="en-US" sz="8000" dirty="0">
                <a:effectLst>
                  <a:outerShdw blurRad="38100" dist="38100" dir="2700000" algn="tl">
                    <a:srgbClr val="000000">
                      <a:alpha val="43137"/>
                    </a:srgbClr>
                  </a:outerShdw>
                </a:effectLst>
                <a:latin typeface="Century Gothic" pitchFamily="34" charset="0"/>
              </a:rPr>
              <a:t>Key Concept:</a:t>
            </a:r>
            <a:br>
              <a:rPr lang="en-US" sz="8000" dirty="0">
                <a:effectLst>
                  <a:outerShdw blurRad="38100" dist="38100" dir="2700000" algn="tl">
                    <a:srgbClr val="000000">
                      <a:alpha val="43137"/>
                    </a:srgbClr>
                  </a:outerShdw>
                </a:effectLst>
                <a:latin typeface="Century Gothic" pitchFamily="34" charset="0"/>
              </a:rPr>
            </a:br>
            <a:r>
              <a:rPr lang="en-US" sz="3700" dirty="0">
                <a:solidFill>
                  <a:srgbClr val="C00000"/>
                </a:solidFill>
                <a:effectLst>
                  <a:outerShdw blurRad="38100" dist="38100" dir="2700000" algn="tl">
                    <a:srgbClr val="000000">
                      <a:alpha val="43137"/>
                    </a:srgbClr>
                  </a:outerShdw>
                </a:effectLst>
                <a:latin typeface="Century Gothic" pitchFamily="34" charset="0"/>
              </a:rPr>
              <a:t>Records Disposition Authority</a:t>
            </a:r>
            <a:r>
              <a:rPr lang="en-US" sz="3700" i="1" dirty="0">
                <a:solidFill>
                  <a:srgbClr val="C00000"/>
                </a:solidFill>
                <a:effectLst>
                  <a:outerShdw blurRad="38100" dist="38100" dir="2700000" algn="tl">
                    <a:srgbClr val="000000">
                      <a:alpha val="43137"/>
                    </a:srgbClr>
                  </a:outerShdw>
                </a:effectLst>
                <a:latin typeface="Century Gothic" pitchFamily="34" charset="0"/>
              </a:rPr>
              <a:t> </a:t>
            </a:r>
          </a:p>
        </p:txBody>
      </p:sp>
      <p:sp>
        <p:nvSpPr>
          <p:cNvPr id="4" name="Rectangle 7"/>
          <p:cNvSpPr>
            <a:spLocks noChangeArrowheads="1"/>
          </p:cNvSpPr>
          <p:nvPr/>
        </p:nvSpPr>
        <p:spPr bwMode="auto">
          <a:xfrm>
            <a:off x="1066800" y="2743200"/>
            <a:ext cx="7543800" cy="609600"/>
          </a:xfrm>
          <a:prstGeom prst="rect">
            <a:avLst/>
          </a:prstGeom>
          <a:noFill/>
          <a:ln w="9525">
            <a:noFill/>
            <a:miter lim="800000"/>
            <a:headEnd/>
            <a:tailEnd/>
          </a:ln>
          <a:effectLst/>
        </p:spPr>
        <p:txBody>
          <a:bodyPr anchor="ctr"/>
          <a:lstStyle/>
          <a:p>
            <a:pPr>
              <a:defRPr/>
            </a:pPr>
            <a:r>
              <a:rPr lang="en-US" sz="3600" dirty="0">
                <a:effectLst>
                  <a:outerShdw blurRad="38100" dist="38100" dir="2700000" algn="tl">
                    <a:srgbClr val="000000">
                      <a:alpha val="43137"/>
                    </a:srgbClr>
                  </a:outerShdw>
                </a:effectLst>
                <a:latin typeface="Arial Narrow" pitchFamily="34" charset="0"/>
              </a:rPr>
              <a:t>RCW </a:t>
            </a:r>
            <a:r>
              <a:rPr lang="en-US" sz="3600" dirty="0" smtClean="0">
                <a:effectLst>
                  <a:outerShdw blurRad="38100" dist="38100" dir="2700000" algn="tl">
                    <a:srgbClr val="000000">
                      <a:alpha val="43137"/>
                    </a:srgbClr>
                  </a:outerShdw>
                </a:effectLst>
                <a:latin typeface="Arial Narrow" pitchFamily="34" charset="0"/>
              </a:rPr>
              <a:t>40.14.060</a:t>
            </a:r>
            <a:r>
              <a:rPr lang="en-US" sz="3600" dirty="0">
                <a:effectLst>
                  <a:outerShdw blurRad="38100" dist="38100" dir="2700000" algn="tl">
                    <a:srgbClr val="000000">
                      <a:alpha val="43137"/>
                    </a:srgbClr>
                  </a:outerShdw>
                </a:effectLst>
                <a:latin typeface="Arial Narrow" pitchFamily="34" charset="0"/>
              </a:rPr>
              <a:t>:</a:t>
            </a:r>
            <a:r>
              <a:rPr lang="en-US" sz="4000" dirty="0">
                <a:effectLst>
                  <a:outerShdw blurRad="38100" dist="38100" dir="2700000" algn="tl">
                    <a:srgbClr val="000000">
                      <a:alpha val="43137"/>
                    </a:srgbClr>
                  </a:outerShdw>
                </a:effectLst>
                <a:latin typeface="Arial Narrow" pitchFamily="34" charset="0"/>
              </a:rPr>
              <a:t> </a:t>
            </a:r>
            <a:r>
              <a:rPr lang="en-US" sz="2800" dirty="0" smtClean="0">
                <a:effectLst>
                  <a:outerShdw blurRad="38100" dist="38100" dir="2700000" algn="tl">
                    <a:srgbClr val="000000">
                      <a:alpha val="43137"/>
                    </a:srgbClr>
                  </a:outerShdw>
                </a:effectLst>
                <a:latin typeface="Arial Narrow" pitchFamily="34" charset="0"/>
              </a:rPr>
              <a:t>State </a:t>
            </a:r>
            <a:r>
              <a:rPr lang="en-US" sz="2800" dirty="0">
                <a:effectLst>
                  <a:outerShdw blurRad="38100" dist="38100" dir="2700000" algn="tl">
                    <a:srgbClr val="000000">
                      <a:alpha val="43137"/>
                    </a:srgbClr>
                  </a:outerShdw>
                </a:effectLst>
                <a:latin typeface="Arial Narrow" pitchFamily="34" charset="0"/>
              </a:rPr>
              <a:t>Records Committee</a:t>
            </a:r>
            <a:r>
              <a:rPr lang="en-US" sz="4000" dirty="0">
                <a:effectLst>
                  <a:outerShdw blurRad="38100" dist="38100" dir="2700000" algn="tl">
                    <a:srgbClr val="000000">
                      <a:alpha val="43137"/>
                    </a:srgbClr>
                  </a:outerShdw>
                </a:effectLst>
                <a:latin typeface="CG Omega" pitchFamily="34" charset="0"/>
              </a:rPr>
              <a:t> </a:t>
            </a:r>
          </a:p>
        </p:txBody>
      </p:sp>
      <p:sp>
        <p:nvSpPr>
          <p:cNvPr id="6" name="Text Box 8"/>
          <p:cNvSpPr txBox="1">
            <a:spLocks noChangeArrowheads="1"/>
          </p:cNvSpPr>
          <p:nvPr/>
        </p:nvSpPr>
        <p:spPr bwMode="auto">
          <a:xfrm>
            <a:off x="1143000" y="3581400"/>
            <a:ext cx="7391400" cy="2103438"/>
          </a:xfrm>
          <a:prstGeom prst="rect">
            <a:avLst/>
          </a:prstGeom>
          <a:noFill/>
          <a:ln w="12700" cap="sq">
            <a:noFill/>
            <a:miter lim="800000"/>
            <a:headEnd type="none" w="sm" len="sm"/>
            <a:tailEnd type="none" w="sm" len="sm"/>
          </a:ln>
          <a:effectLst/>
        </p:spPr>
        <p:txBody>
          <a:bodyPr>
            <a:spAutoFit/>
          </a:bodyPr>
          <a:lstStyle/>
          <a:p>
            <a:pPr eaLnBrk="0" hangingPunct="0">
              <a:spcBef>
                <a:spcPct val="150000"/>
              </a:spcBef>
              <a:defRPr/>
            </a:pPr>
            <a:r>
              <a:rPr lang="en-US" sz="2200" dirty="0" smtClean="0">
                <a:solidFill>
                  <a:srgbClr val="C00000"/>
                </a:solidFill>
                <a:effectLst>
                  <a:outerShdw blurRad="38100" dist="38100" dir="2700000" algn="tl">
                    <a:srgbClr val="000000">
                      <a:alpha val="43137"/>
                    </a:srgbClr>
                  </a:outerShdw>
                </a:effectLst>
                <a:latin typeface="Arial Narrow" pitchFamily="34" charset="0"/>
              </a:rPr>
              <a:t>State agencies </a:t>
            </a:r>
            <a:r>
              <a:rPr lang="en-US" sz="2200" dirty="0">
                <a:solidFill>
                  <a:srgbClr val="C00000"/>
                </a:solidFill>
                <a:effectLst>
                  <a:outerShdw blurRad="38100" dist="38100" dir="2700000" algn="tl">
                    <a:srgbClr val="000000">
                      <a:alpha val="43137"/>
                    </a:srgbClr>
                  </a:outerShdw>
                </a:effectLst>
                <a:latin typeface="Arial Narrow" pitchFamily="34" charset="0"/>
              </a:rPr>
              <a:t>must establish legal authority to dispose of records</a:t>
            </a:r>
          </a:p>
          <a:p>
            <a:pPr eaLnBrk="0" hangingPunct="0">
              <a:spcBef>
                <a:spcPct val="150000"/>
              </a:spcBef>
              <a:defRPr/>
            </a:pPr>
            <a:r>
              <a:rPr lang="en-US" sz="2200" dirty="0">
                <a:solidFill>
                  <a:srgbClr val="C00000"/>
                </a:solidFill>
                <a:effectLst>
                  <a:outerShdw blurRad="38100" dist="38100" dir="2700000" algn="tl">
                    <a:srgbClr val="000000">
                      <a:alpha val="43137"/>
                    </a:srgbClr>
                  </a:outerShdw>
                </a:effectLst>
                <a:latin typeface="Arial Narrow" pitchFamily="34" charset="0"/>
              </a:rPr>
              <a:t>The </a:t>
            </a:r>
            <a:r>
              <a:rPr lang="en-US" sz="2200" dirty="0" smtClean="0">
                <a:solidFill>
                  <a:srgbClr val="C00000"/>
                </a:solidFill>
                <a:effectLst>
                  <a:outerShdw blurRad="38100" dist="38100" dir="2700000" algn="tl">
                    <a:srgbClr val="000000">
                      <a:alpha val="43137"/>
                    </a:srgbClr>
                  </a:outerShdw>
                </a:effectLst>
                <a:latin typeface="Arial Narrow" pitchFamily="34" charset="0"/>
              </a:rPr>
              <a:t>State </a:t>
            </a:r>
            <a:r>
              <a:rPr lang="en-US" sz="2200" dirty="0">
                <a:solidFill>
                  <a:srgbClr val="C00000"/>
                </a:solidFill>
                <a:effectLst>
                  <a:outerShdw blurRad="38100" dist="38100" dir="2700000" algn="tl">
                    <a:srgbClr val="000000">
                      <a:alpha val="43137"/>
                    </a:srgbClr>
                  </a:outerShdw>
                </a:effectLst>
                <a:latin typeface="Arial Narrow" pitchFamily="34" charset="0"/>
              </a:rPr>
              <a:t>Records Committee grants disposition authority</a:t>
            </a:r>
          </a:p>
          <a:p>
            <a:pPr eaLnBrk="0" hangingPunct="0">
              <a:spcBef>
                <a:spcPct val="150000"/>
              </a:spcBef>
              <a:defRPr/>
            </a:pPr>
            <a:r>
              <a:rPr lang="en-US" sz="2200" dirty="0">
                <a:solidFill>
                  <a:srgbClr val="C00000"/>
                </a:solidFill>
                <a:effectLst>
                  <a:outerShdw blurRad="38100" dist="38100" dir="2700000" algn="tl">
                    <a:srgbClr val="000000">
                      <a:alpha val="43137"/>
                    </a:srgbClr>
                  </a:outerShdw>
                </a:effectLst>
                <a:latin typeface="Arial Narrow" pitchFamily="34" charset="0"/>
              </a:rPr>
              <a:t>Members: State Archives, State </a:t>
            </a:r>
            <a:r>
              <a:rPr lang="en-US" sz="2200" dirty="0" smtClean="0">
                <a:solidFill>
                  <a:srgbClr val="C00000"/>
                </a:solidFill>
                <a:effectLst>
                  <a:outerShdw blurRad="38100" dist="38100" dir="2700000" algn="tl">
                    <a:srgbClr val="000000">
                      <a:alpha val="43137"/>
                    </a:srgbClr>
                  </a:outerShdw>
                </a:effectLst>
                <a:latin typeface="Arial Narrow" pitchFamily="34" charset="0"/>
              </a:rPr>
              <a:t>Auditor, Attorney General &amp; OFM</a:t>
            </a:r>
            <a:endParaRPr lang="en-US" sz="2200" dirty="0">
              <a:solidFill>
                <a:srgbClr val="C00000"/>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595019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6"/>
          <p:cNvSpPr>
            <a:spLocks noChangeArrowheads="1"/>
          </p:cNvSpPr>
          <p:nvPr/>
        </p:nvSpPr>
        <p:spPr bwMode="auto">
          <a:xfrm>
            <a:off x="228600" y="76200"/>
            <a:ext cx="8686800" cy="5943600"/>
          </a:xfrm>
          <a:prstGeom prst="rect">
            <a:avLst/>
          </a:prstGeom>
          <a:noFill/>
          <a:ln w="9525">
            <a:noFill/>
            <a:miter lim="800000"/>
            <a:headEnd/>
            <a:tailEnd/>
          </a:ln>
          <a:effectLst/>
        </p:spPr>
        <p:txBody>
          <a:bodyPr anchor="ctr"/>
          <a:lstStyle/>
          <a:p>
            <a:pPr algn="ctr" eaLnBrk="0" hangingPunct="0">
              <a:defRPr/>
            </a:pPr>
            <a:r>
              <a:rPr lang="en-US" sz="8000" dirty="0">
                <a:effectLst>
                  <a:outerShdw blurRad="38100" dist="38100" dir="2700000" algn="tl">
                    <a:srgbClr val="000000">
                      <a:alpha val="43137"/>
                    </a:srgbClr>
                  </a:outerShdw>
                </a:effectLst>
                <a:latin typeface="Century Gothic" pitchFamily="34" charset="0"/>
              </a:rPr>
              <a:t>Key Concept:</a:t>
            </a:r>
            <a:br>
              <a:rPr lang="en-US" sz="8000" dirty="0">
                <a:effectLst>
                  <a:outerShdw blurRad="38100" dist="38100" dir="2700000" algn="tl">
                    <a:srgbClr val="000000">
                      <a:alpha val="43137"/>
                    </a:srgbClr>
                  </a:outerShdw>
                </a:effectLst>
                <a:latin typeface="Century Gothic" pitchFamily="34" charset="0"/>
              </a:rPr>
            </a:br>
            <a:r>
              <a:rPr lang="en-US" sz="4800" dirty="0" smtClean="0">
                <a:solidFill>
                  <a:srgbClr val="C00000"/>
                </a:solidFill>
                <a:effectLst>
                  <a:outerShdw blurRad="38100" dist="38100" dir="2700000" algn="tl">
                    <a:srgbClr val="000000">
                      <a:alpha val="43137"/>
                    </a:srgbClr>
                  </a:outerShdw>
                </a:effectLst>
                <a:latin typeface="Century Gothic" pitchFamily="34" charset="0"/>
              </a:rPr>
              <a:t>State Agency</a:t>
            </a:r>
          </a:p>
          <a:p>
            <a:pPr algn="ctr" eaLnBrk="0" hangingPunct="0">
              <a:defRPr/>
            </a:pPr>
            <a:r>
              <a:rPr lang="en-US" sz="4400" dirty="0" smtClean="0">
                <a:effectLst>
                  <a:outerShdw blurRad="38100" dist="38100" dir="2700000" algn="tl">
                    <a:srgbClr val="000000">
                      <a:alpha val="43137"/>
                    </a:srgbClr>
                  </a:outerShdw>
                </a:effectLst>
                <a:latin typeface="Century Gothic" pitchFamily="34" charset="0"/>
              </a:rPr>
              <a:t>Records Officers</a:t>
            </a:r>
          </a:p>
          <a:p>
            <a:pPr algn="ctr" eaLnBrk="0" hangingPunct="0">
              <a:defRPr/>
            </a:pPr>
            <a:r>
              <a:rPr lang="en-US" sz="3600" dirty="0" smtClean="0">
                <a:solidFill>
                  <a:srgbClr val="C00000"/>
                </a:solidFill>
                <a:effectLst>
                  <a:outerShdw blurRad="38100" dist="38100" dir="2700000" algn="tl">
                    <a:srgbClr val="000000">
                      <a:alpha val="43137"/>
                    </a:srgbClr>
                  </a:outerShdw>
                </a:effectLst>
                <a:latin typeface="Century Gothic" pitchFamily="34" charset="0"/>
              </a:rPr>
              <a:t>AND </a:t>
            </a:r>
          </a:p>
          <a:p>
            <a:pPr algn="ctr" eaLnBrk="0" hangingPunct="0">
              <a:defRPr/>
            </a:pPr>
            <a:r>
              <a:rPr lang="en-US" sz="4400" dirty="0" smtClean="0">
                <a:effectLst>
                  <a:outerShdw blurRad="38100" dist="38100" dir="2700000" algn="tl">
                    <a:srgbClr val="000000">
                      <a:alpha val="43137"/>
                    </a:srgbClr>
                  </a:outerShdw>
                </a:effectLst>
                <a:latin typeface="Century Gothic" pitchFamily="34" charset="0"/>
              </a:rPr>
              <a:t>Records</a:t>
            </a:r>
            <a:r>
              <a:rPr lang="en-US" sz="4400" i="1" dirty="0" smtClean="0">
                <a:effectLst>
                  <a:outerShdw blurRad="38100" dist="38100" dir="2700000" algn="tl">
                    <a:srgbClr val="000000">
                      <a:alpha val="43137"/>
                    </a:srgbClr>
                  </a:outerShdw>
                </a:effectLst>
                <a:latin typeface="Century Gothic" pitchFamily="34" charset="0"/>
              </a:rPr>
              <a:t> Coordinators</a:t>
            </a:r>
          </a:p>
          <a:p>
            <a:pPr algn="ctr" eaLnBrk="0" hangingPunct="0">
              <a:defRPr/>
            </a:pPr>
            <a:endParaRPr lang="en-US" sz="1500" i="1" dirty="0" smtClean="0">
              <a:solidFill>
                <a:srgbClr val="C00000"/>
              </a:solidFill>
              <a:effectLst>
                <a:outerShdw blurRad="38100" dist="38100" dir="2700000" algn="tl">
                  <a:srgbClr val="000000">
                    <a:alpha val="43137"/>
                  </a:srgbClr>
                </a:outerShdw>
              </a:effectLst>
              <a:latin typeface="Century Gothic" pitchFamily="34" charset="0"/>
            </a:endParaRPr>
          </a:p>
          <a:p>
            <a:pPr algn="ctr" eaLnBrk="0" hangingPunct="0">
              <a:defRPr/>
            </a:pPr>
            <a:r>
              <a:rPr lang="en-US" sz="3000" dirty="0" smtClean="0">
                <a:solidFill>
                  <a:srgbClr val="C00000"/>
                </a:solidFill>
                <a:effectLst>
                  <a:outerShdw blurRad="38100" dist="38100" dir="2700000" algn="tl">
                    <a:srgbClr val="000000">
                      <a:alpha val="43137"/>
                    </a:srgbClr>
                  </a:outerShdw>
                </a:effectLst>
                <a:latin typeface="Century Gothic" pitchFamily="34" charset="0"/>
              </a:rPr>
              <a:t>Do you know your Agency Records Officer?</a:t>
            </a:r>
          </a:p>
          <a:p>
            <a:pPr algn="ctr" eaLnBrk="0" hangingPunct="0">
              <a:defRPr/>
            </a:pPr>
            <a:endParaRPr lang="en-US" sz="1500" i="1" dirty="0">
              <a:solidFill>
                <a:srgbClr val="C00000"/>
              </a:solidFill>
              <a:effectLst>
                <a:outerShdw blurRad="38100" dist="38100" dir="2700000" algn="tl">
                  <a:srgbClr val="000000">
                    <a:alpha val="43137"/>
                  </a:srgbClr>
                </a:outerShdw>
              </a:effectLst>
              <a:latin typeface="Century Gothic" pitchFamily="34" charset="0"/>
            </a:endParaRPr>
          </a:p>
          <a:p>
            <a:pPr algn="ctr" eaLnBrk="0" hangingPunct="0">
              <a:defRPr/>
            </a:pPr>
            <a:r>
              <a:rPr lang="en-US" sz="2600" i="1" dirty="0" smtClean="0">
                <a:effectLst>
                  <a:outerShdw blurRad="38100" dist="38100" dir="2700000" algn="tl">
                    <a:srgbClr val="000000">
                      <a:alpha val="43137"/>
                    </a:srgbClr>
                  </a:outerShdw>
                </a:effectLst>
                <a:latin typeface="Century Gothic" pitchFamily="34" charset="0"/>
              </a:rPr>
              <a:t>If not, </a:t>
            </a:r>
            <a:r>
              <a:rPr lang="en-US" sz="2600" b="1" i="1" dirty="0" smtClean="0">
                <a:effectLst>
                  <a:outerShdw blurRad="38100" dist="38100" dir="2700000" algn="tl">
                    <a:srgbClr val="000000">
                      <a:alpha val="43137"/>
                    </a:srgbClr>
                  </a:outerShdw>
                </a:effectLst>
                <a:latin typeface="Century Gothic" pitchFamily="34" charset="0"/>
              </a:rPr>
              <a:t>ASK US </a:t>
            </a:r>
            <a:r>
              <a:rPr lang="en-US" sz="2600" i="1" dirty="0" smtClean="0">
                <a:effectLst>
                  <a:outerShdw blurRad="38100" dist="38100" dir="2700000" algn="tl">
                    <a:srgbClr val="000000">
                      <a:alpha val="43137"/>
                    </a:srgbClr>
                  </a:outerShdw>
                </a:effectLst>
                <a:latin typeface="Century Gothic" pitchFamily="34" charset="0"/>
              </a:rPr>
              <a:t>at </a:t>
            </a:r>
            <a:r>
              <a:rPr lang="en-US" sz="2600" i="1" dirty="0" smtClean="0">
                <a:effectLst>
                  <a:outerShdw blurRad="38100" dist="38100" dir="2700000" algn="tl">
                    <a:srgbClr val="000000">
                      <a:alpha val="43137"/>
                    </a:srgbClr>
                  </a:outerShdw>
                </a:effectLst>
                <a:latin typeface="Century Gothic" pitchFamily="34" charset="0"/>
                <a:hlinkClick r:id="rId4"/>
              </a:rPr>
              <a:t>recordsmanagement@sos.wa.gov</a:t>
            </a:r>
            <a:r>
              <a:rPr lang="en-US" sz="2600" i="1" dirty="0" smtClean="0">
                <a:effectLst>
                  <a:outerShdw blurRad="38100" dist="38100" dir="2700000" algn="tl">
                    <a:srgbClr val="000000">
                      <a:alpha val="43137"/>
                    </a:srgbClr>
                  </a:outerShdw>
                </a:effectLst>
                <a:latin typeface="Century Gothic" pitchFamily="34" charset="0"/>
              </a:rPr>
              <a:t> </a:t>
            </a:r>
            <a:endParaRPr lang="en-US" sz="2600" b="1" i="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801565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6"/>
          <p:cNvSpPr>
            <a:spLocks noChangeArrowheads="1"/>
          </p:cNvSpPr>
          <p:nvPr/>
        </p:nvSpPr>
        <p:spPr bwMode="auto">
          <a:xfrm>
            <a:off x="1066800" y="228600"/>
            <a:ext cx="7086600" cy="1981200"/>
          </a:xfrm>
          <a:prstGeom prst="rect">
            <a:avLst/>
          </a:prstGeom>
          <a:noFill/>
          <a:ln w="9525">
            <a:noFill/>
            <a:miter lim="800000"/>
            <a:headEnd/>
            <a:tailEnd/>
          </a:ln>
          <a:effectLst/>
        </p:spPr>
        <p:txBody>
          <a:bodyPr anchor="ctr"/>
          <a:lstStyle/>
          <a:p>
            <a:pPr eaLnBrk="0" hangingPunct="0">
              <a:defRPr/>
            </a:pPr>
            <a:r>
              <a:rPr lang="en-US" sz="8000" dirty="0">
                <a:effectLst>
                  <a:outerShdw blurRad="38100" dist="38100" dir="2700000" algn="tl">
                    <a:srgbClr val="000000">
                      <a:alpha val="43137"/>
                    </a:srgbClr>
                  </a:outerShdw>
                </a:effectLst>
                <a:latin typeface="Century Gothic" pitchFamily="34" charset="0"/>
              </a:rPr>
              <a:t>Key Concept:</a:t>
            </a:r>
            <a:br>
              <a:rPr lang="en-US" sz="8000" dirty="0">
                <a:effectLst>
                  <a:outerShdw blurRad="38100" dist="38100" dir="2700000" algn="tl">
                    <a:srgbClr val="000000">
                      <a:alpha val="43137"/>
                    </a:srgbClr>
                  </a:outerShdw>
                </a:effectLst>
                <a:latin typeface="Century Gothic" pitchFamily="34" charset="0"/>
              </a:rPr>
            </a:br>
            <a:r>
              <a:rPr lang="en-US" sz="3700" dirty="0">
                <a:solidFill>
                  <a:srgbClr val="C00000"/>
                </a:solidFill>
                <a:effectLst>
                  <a:outerShdw blurRad="38100" dist="38100" dir="2700000" algn="tl">
                    <a:srgbClr val="000000">
                      <a:alpha val="43137"/>
                    </a:srgbClr>
                  </a:outerShdw>
                </a:effectLst>
                <a:latin typeface="Century Gothic" pitchFamily="34" charset="0"/>
              </a:rPr>
              <a:t>Records Disposition Authority</a:t>
            </a:r>
            <a:r>
              <a:rPr lang="en-US" sz="3700" i="1" dirty="0">
                <a:solidFill>
                  <a:srgbClr val="C00000"/>
                </a:solidFill>
                <a:effectLst>
                  <a:outerShdw blurRad="38100" dist="38100" dir="2700000" algn="tl">
                    <a:srgbClr val="000000">
                      <a:alpha val="43137"/>
                    </a:srgbClr>
                  </a:outerShdw>
                </a:effectLst>
                <a:latin typeface="Century Gothic" pitchFamily="34" charset="0"/>
              </a:rPr>
              <a:t> </a:t>
            </a:r>
          </a:p>
        </p:txBody>
      </p:sp>
      <p:sp>
        <p:nvSpPr>
          <p:cNvPr id="4" name="Rectangle 7"/>
          <p:cNvSpPr>
            <a:spLocks noChangeArrowheads="1"/>
          </p:cNvSpPr>
          <p:nvPr/>
        </p:nvSpPr>
        <p:spPr bwMode="auto">
          <a:xfrm>
            <a:off x="1066800" y="2590800"/>
            <a:ext cx="7543800" cy="609600"/>
          </a:xfrm>
          <a:prstGeom prst="rect">
            <a:avLst/>
          </a:prstGeom>
          <a:noFill/>
          <a:ln w="9525">
            <a:noFill/>
            <a:miter lim="800000"/>
            <a:headEnd/>
            <a:tailEnd/>
          </a:ln>
          <a:effectLst/>
        </p:spPr>
        <p:txBody>
          <a:bodyPr anchor="ctr"/>
          <a:lstStyle/>
          <a:p>
            <a:pPr>
              <a:defRPr/>
            </a:pPr>
            <a:r>
              <a:rPr lang="en-US" sz="3600" dirty="0">
                <a:effectLst>
                  <a:outerShdw blurRad="38100" dist="38100" dir="2700000" algn="tl">
                    <a:srgbClr val="000000">
                      <a:alpha val="43137"/>
                    </a:srgbClr>
                  </a:outerShdw>
                </a:effectLst>
                <a:latin typeface="Arial Narrow" pitchFamily="34" charset="0"/>
              </a:rPr>
              <a:t>RCW 40.14.070:</a:t>
            </a:r>
            <a:r>
              <a:rPr lang="en-US" sz="4000" dirty="0">
                <a:effectLst>
                  <a:outerShdw blurRad="38100" dist="38100" dir="2700000" algn="tl">
                    <a:srgbClr val="000000">
                      <a:alpha val="43137"/>
                    </a:srgbClr>
                  </a:outerShdw>
                </a:effectLst>
                <a:latin typeface="Arial Narrow" pitchFamily="34" charset="0"/>
              </a:rPr>
              <a:t> </a:t>
            </a:r>
            <a:r>
              <a:rPr lang="en-US" sz="2800" dirty="0">
                <a:effectLst>
                  <a:outerShdw blurRad="38100" dist="38100" dir="2700000" algn="tl">
                    <a:srgbClr val="000000">
                      <a:alpha val="43137"/>
                    </a:srgbClr>
                  </a:outerShdw>
                </a:effectLst>
                <a:latin typeface="Arial Narrow" pitchFamily="34" charset="0"/>
              </a:rPr>
              <a:t>Local Records Committee</a:t>
            </a:r>
            <a:r>
              <a:rPr lang="en-US" sz="4000" dirty="0">
                <a:effectLst>
                  <a:outerShdw blurRad="38100" dist="38100" dir="2700000" algn="tl">
                    <a:srgbClr val="000000">
                      <a:alpha val="43137"/>
                    </a:srgbClr>
                  </a:outerShdw>
                </a:effectLst>
                <a:latin typeface="CG Omega" pitchFamily="34" charset="0"/>
              </a:rPr>
              <a:t> </a:t>
            </a:r>
          </a:p>
        </p:txBody>
      </p:sp>
      <p:sp>
        <p:nvSpPr>
          <p:cNvPr id="6" name="Text Box 8"/>
          <p:cNvSpPr txBox="1">
            <a:spLocks noChangeArrowheads="1"/>
          </p:cNvSpPr>
          <p:nvPr/>
        </p:nvSpPr>
        <p:spPr bwMode="auto">
          <a:xfrm>
            <a:off x="1143000" y="3429000"/>
            <a:ext cx="7391400" cy="2600712"/>
          </a:xfrm>
          <a:prstGeom prst="rect">
            <a:avLst/>
          </a:prstGeom>
          <a:noFill/>
          <a:ln w="12700" cap="sq">
            <a:noFill/>
            <a:miter lim="800000"/>
            <a:headEnd type="none" w="sm" len="sm"/>
            <a:tailEnd type="none" w="sm" len="sm"/>
          </a:ln>
          <a:effectLst/>
        </p:spPr>
        <p:txBody>
          <a:bodyPr>
            <a:spAutoFit/>
          </a:bodyPr>
          <a:lstStyle/>
          <a:p>
            <a:pPr eaLnBrk="0" hangingPunct="0">
              <a:spcBef>
                <a:spcPts val="3000"/>
              </a:spcBef>
              <a:defRPr/>
            </a:pPr>
            <a:r>
              <a:rPr lang="en-US" sz="2200" dirty="0" smtClean="0">
                <a:solidFill>
                  <a:srgbClr val="C00000"/>
                </a:solidFill>
                <a:effectLst>
                  <a:outerShdw blurRad="38100" dist="38100" dir="2700000" algn="tl">
                    <a:srgbClr val="000000">
                      <a:alpha val="43137"/>
                    </a:srgbClr>
                  </a:outerShdw>
                </a:effectLst>
                <a:latin typeface="Arial Narrow" pitchFamily="34" charset="0"/>
              </a:rPr>
              <a:t>State Archives Responsibilities and Authorities</a:t>
            </a:r>
          </a:p>
          <a:p>
            <a:pPr eaLnBrk="0" hangingPunct="0">
              <a:spcBef>
                <a:spcPts val="3000"/>
              </a:spcBef>
              <a:defRPr/>
            </a:pPr>
            <a:r>
              <a:rPr lang="en-US" sz="2200" dirty="0" smtClean="0">
                <a:solidFill>
                  <a:srgbClr val="C00000"/>
                </a:solidFill>
                <a:effectLst>
                  <a:outerShdw blurRad="38100" dist="38100" dir="2700000" algn="tl">
                    <a:srgbClr val="000000">
                      <a:alpha val="43137"/>
                    </a:srgbClr>
                  </a:outerShdw>
                </a:effectLst>
                <a:latin typeface="Arial Narrow" pitchFamily="34" charset="0"/>
              </a:rPr>
              <a:t>Agencies </a:t>
            </a:r>
            <a:r>
              <a:rPr lang="en-US" sz="2200" dirty="0">
                <a:solidFill>
                  <a:srgbClr val="C00000"/>
                </a:solidFill>
                <a:effectLst>
                  <a:outerShdw blurRad="38100" dist="38100" dir="2700000" algn="tl">
                    <a:srgbClr val="000000">
                      <a:alpha val="43137"/>
                    </a:srgbClr>
                  </a:outerShdw>
                </a:effectLst>
                <a:latin typeface="Arial Narrow" pitchFamily="34" charset="0"/>
              </a:rPr>
              <a:t>must establish legal authority to dispose of records</a:t>
            </a:r>
          </a:p>
          <a:p>
            <a:pPr eaLnBrk="0" hangingPunct="0">
              <a:spcBef>
                <a:spcPts val="3000"/>
              </a:spcBef>
              <a:defRPr/>
            </a:pPr>
            <a:r>
              <a:rPr lang="en-US" sz="2200" dirty="0">
                <a:solidFill>
                  <a:srgbClr val="C00000"/>
                </a:solidFill>
                <a:effectLst>
                  <a:outerShdw blurRad="38100" dist="38100" dir="2700000" algn="tl">
                    <a:srgbClr val="000000">
                      <a:alpha val="43137"/>
                    </a:srgbClr>
                  </a:outerShdw>
                </a:effectLst>
                <a:latin typeface="Arial Narrow" pitchFamily="34" charset="0"/>
              </a:rPr>
              <a:t>The Local Records Committee grants disposition authority</a:t>
            </a:r>
          </a:p>
          <a:p>
            <a:pPr eaLnBrk="0" hangingPunct="0">
              <a:spcBef>
                <a:spcPts val="3000"/>
              </a:spcBef>
              <a:defRPr/>
            </a:pPr>
            <a:r>
              <a:rPr lang="en-US" sz="2200" dirty="0">
                <a:solidFill>
                  <a:srgbClr val="C00000"/>
                </a:solidFill>
                <a:effectLst>
                  <a:outerShdw blurRad="38100" dist="38100" dir="2700000" algn="tl">
                    <a:srgbClr val="000000">
                      <a:alpha val="43137"/>
                    </a:srgbClr>
                  </a:outerShdw>
                </a:effectLst>
                <a:latin typeface="Arial Narrow" pitchFamily="34" charset="0"/>
              </a:rPr>
              <a:t>Members: State Archives, State Auditor &amp; Attorney General</a:t>
            </a:r>
          </a:p>
        </p:txBody>
      </p:sp>
    </p:spTree>
    <p:extLst>
      <p:ext uri="{BB962C8B-B14F-4D97-AF65-F5344CB8AC3E}">
        <p14:creationId xmlns:p14="http://schemas.microsoft.com/office/powerpoint/2010/main" val="1836022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 Box 6"/>
          <p:cNvSpPr txBox="1">
            <a:spLocks noChangeArrowheads="1"/>
          </p:cNvSpPr>
          <p:nvPr/>
        </p:nvSpPr>
        <p:spPr bwMode="auto">
          <a:xfrm>
            <a:off x="1139825" y="533400"/>
            <a:ext cx="5297488" cy="1323975"/>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8000" dirty="0">
                <a:effectLst>
                  <a:outerShdw blurRad="38100" dist="38100" dir="2700000" algn="tl">
                    <a:srgbClr val="000000"/>
                  </a:outerShdw>
                </a:effectLst>
                <a:latin typeface="Century Gothic" pitchFamily="34" charset="0"/>
              </a:rPr>
              <a:t>Key Terms:</a:t>
            </a:r>
          </a:p>
        </p:txBody>
      </p:sp>
      <p:sp>
        <p:nvSpPr>
          <p:cNvPr id="4" name="Rectangle 7"/>
          <p:cNvSpPr>
            <a:spLocks noChangeArrowheads="1"/>
          </p:cNvSpPr>
          <p:nvPr/>
        </p:nvSpPr>
        <p:spPr bwMode="auto">
          <a:xfrm>
            <a:off x="1219200" y="2057400"/>
            <a:ext cx="6553200" cy="685800"/>
          </a:xfrm>
          <a:prstGeom prst="rect">
            <a:avLst/>
          </a:prstGeom>
          <a:noFill/>
          <a:ln w="9525">
            <a:noFill/>
            <a:miter lim="800000"/>
            <a:headEnd/>
            <a:tailEnd/>
          </a:ln>
          <a:effectLst/>
        </p:spPr>
        <p:txBody>
          <a:bodyPr anchor="ctr"/>
          <a:lstStyle/>
          <a:p>
            <a:pPr eaLnBrk="0" hangingPunct="0">
              <a:defRPr/>
            </a:pPr>
            <a:r>
              <a:rPr lang="en-US" sz="3600" dirty="0">
                <a:solidFill>
                  <a:srgbClr val="C00000"/>
                </a:solidFill>
                <a:effectLst>
                  <a:outerShdw blurRad="38100" dist="38100" dir="2700000" algn="tl">
                    <a:srgbClr val="000000"/>
                  </a:outerShdw>
                </a:effectLst>
                <a:latin typeface="Century Gothic" pitchFamily="34" charset="0"/>
              </a:rPr>
              <a:t>Records Retention Schedule</a:t>
            </a:r>
            <a:r>
              <a:rPr lang="en-US" sz="4000" i="1" dirty="0">
                <a:solidFill>
                  <a:srgbClr val="C00000"/>
                </a:solidFill>
                <a:effectLst>
                  <a:outerShdw blurRad="38100" dist="38100" dir="2700000" algn="tl">
                    <a:srgbClr val="000000"/>
                  </a:outerShdw>
                </a:effectLst>
                <a:latin typeface="Century Gothic" pitchFamily="34" charset="0"/>
              </a:rPr>
              <a:t> </a:t>
            </a:r>
          </a:p>
        </p:txBody>
      </p:sp>
      <p:sp>
        <p:nvSpPr>
          <p:cNvPr id="6" name="Rectangle 9"/>
          <p:cNvSpPr>
            <a:spLocks noChangeArrowheads="1"/>
          </p:cNvSpPr>
          <p:nvPr/>
        </p:nvSpPr>
        <p:spPr bwMode="auto">
          <a:xfrm>
            <a:off x="1219200" y="2971800"/>
            <a:ext cx="4419600" cy="762000"/>
          </a:xfrm>
          <a:prstGeom prst="rect">
            <a:avLst/>
          </a:prstGeom>
          <a:noFill/>
          <a:ln w="9525">
            <a:noFill/>
            <a:miter lim="800000"/>
            <a:headEnd/>
            <a:tailEnd/>
          </a:ln>
          <a:effectLst/>
        </p:spPr>
        <p:txBody>
          <a:bodyPr anchor="ctr"/>
          <a:lstStyle/>
          <a:p>
            <a:pPr eaLnBrk="0" hangingPunct="0">
              <a:defRPr/>
            </a:pPr>
            <a:r>
              <a:rPr lang="en-US" sz="3600" dirty="0">
                <a:solidFill>
                  <a:srgbClr val="C00000"/>
                </a:solidFill>
                <a:effectLst>
                  <a:outerShdw blurRad="38100" dist="38100" dir="2700000" algn="tl">
                    <a:srgbClr val="000000"/>
                  </a:outerShdw>
                </a:effectLst>
                <a:latin typeface="Century Gothic" pitchFamily="34" charset="0"/>
              </a:rPr>
              <a:t>Records Series </a:t>
            </a:r>
          </a:p>
        </p:txBody>
      </p:sp>
      <p:sp>
        <p:nvSpPr>
          <p:cNvPr id="7" name="Rectangle 10"/>
          <p:cNvSpPr>
            <a:spLocks noChangeArrowheads="1"/>
          </p:cNvSpPr>
          <p:nvPr/>
        </p:nvSpPr>
        <p:spPr bwMode="auto">
          <a:xfrm>
            <a:off x="1219200" y="3930650"/>
            <a:ext cx="3962400" cy="641350"/>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dirty="0">
                <a:solidFill>
                  <a:srgbClr val="C00000"/>
                </a:solidFill>
                <a:effectLst>
                  <a:outerShdw blurRad="38100" dist="38100" dir="2700000" algn="tl">
                    <a:srgbClr val="000000"/>
                  </a:outerShdw>
                </a:effectLst>
                <a:latin typeface="Century Gothic" pitchFamily="34" charset="0"/>
              </a:rPr>
              <a:t>Retention Period</a:t>
            </a:r>
          </a:p>
        </p:txBody>
      </p:sp>
      <p:sp>
        <p:nvSpPr>
          <p:cNvPr id="8" name="Rectangle 11"/>
          <p:cNvSpPr>
            <a:spLocks noChangeArrowheads="1"/>
          </p:cNvSpPr>
          <p:nvPr/>
        </p:nvSpPr>
        <p:spPr bwMode="auto">
          <a:xfrm>
            <a:off x="1219200" y="4800600"/>
            <a:ext cx="6934200" cy="685800"/>
          </a:xfrm>
          <a:prstGeom prst="rect">
            <a:avLst/>
          </a:prstGeom>
          <a:noFill/>
          <a:ln w="9525">
            <a:noFill/>
            <a:miter lim="800000"/>
            <a:headEnd/>
            <a:tailEnd/>
          </a:ln>
          <a:effectLst/>
        </p:spPr>
        <p:txBody>
          <a:bodyPr anchor="ctr"/>
          <a:lstStyle/>
          <a:p>
            <a:pPr eaLnBrk="0" hangingPunct="0">
              <a:defRPr/>
            </a:pPr>
            <a:r>
              <a:rPr lang="en-US" sz="3600" dirty="0">
                <a:solidFill>
                  <a:srgbClr val="C00000"/>
                </a:solidFill>
                <a:effectLst>
                  <a:outerShdw blurRad="38100" dist="38100" dir="2700000" algn="tl">
                    <a:srgbClr val="000000"/>
                  </a:outerShdw>
                </a:effectLst>
                <a:latin typeface="Century Gothic" pitchFamily="34" charset="0"/>
              </a:rPr>
              <a:t>Disposition Authority Number</a:t>
            </a:r>
          </a:p>
        </p:txBody>
      </p:sp>
    </p:spTree>
    <p:extLst>
      <p:ext uri="{BB962C8B-B14F-4D97-AF65-F5344CB8AC3E}">
        <p14:creationId xmlns:p14="http://schemas.microsoft.com/office/powerpoint/2010/main" val="86171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1676400" y="-152400"/>
            <a:ext cx="6129338" cy="1514475"/>
          </a:xfrm>
          <a:prstGeom prst="rect">
            <a:avLst/>
          </a:prstGeom>
          <a:ln>
            <a:miter lim="800000"/>
            <a:headEnd/>
            <a:tailEnd/>
          </a:ln>
        </p:spPr>
        <p:txBody>
          <a:bodyPr/>
          <a:lstStyle/>
          <a:p>
            <a:pPr eaLnBrk="1" hangingPunct="1">
              <a:defRPr/>
            </a:pPr>
            <a:r>
              <a:rPr lang="en-US" sz="3200" dirty="0" smtClean="0">
                <a:solidFill>
                  <a:schemeClr val="tx1"/>
                </a:solidFill>
                <a:effectLst>
                  <a:outerShdw blurRad="38100" dist="38100" dir="2700000" algn="tl">
                    <a:srgbClr val="000000">
                      <a:alpha val="43137"/>
                    </a:srgbClr>
                  </a:outerShdw>
                </a:effectLst>
                <a:latin typeface="Century Gothic" pitchFamily="34" charset="0"/>
              </a:rPr>
              <a:t>What do Agencies do</a:t>
            </a:r>
            <a:br>
              <a:rPr lang="en-US" sz="3200" dirty="0" smtClean="0">
                <a:solidFill>
                  <a:schemeClr val="tx1"/>
                </a:solidFill>
                <a:effectLst>
                  <a:outerShdw blurRad="38100" dist="38100" dir="2700000" algn="tl">
                    <a:srgbClr val="000000">
                      <a:alpha val="43137"/>
                    </a:srgbClr>
                  </a:outerShdw>
                </a:effectLst>
                <a:latin typeface="Century Gothic" pitchFamily="34" charset="0"/>
              </a:rPr>
            </a:br>
            <a:r>
              <a:rPr lang="en-US" sz="3200" dirty="0" smtClean="0">
                <a:solidFill>
                  <a:schemeClr val="tx1"/>
                </a:solidFill>
                <a:effectLst>
                  <a:outerShdw blurRad="38100" dist="38100" dir="2700000" algn="tl">
                    <a:srgbClr val="000000">
                      <a:alpha val="43137"/>
                    </a:srgbClr>
                  </a:outerShdw>
                </a:effectLst>
                <a:latin typeface="Century Gothic" pitchFamily="34" charset="0"/>
              </a:rPr>
              <a:t>with </a:t>
            </a:r>
            <a:r>
              <a:rPr lang="en-US" sz="3200" u="sng" dirty="0" smtClean="0">
                <a:solidFill>
                  <a:schemeClr val="tx1"/>
                </a:solidFill>
                <a:effectLst>
                  <a:outerShdw blurRad="38100" dist="38100" dir="2700000" algn="tl">
                    <a:srgbClr val="000000">
                      <a:alpha val="43137"/>
                    </a:srgbClr>
                  </a:outerShdw>
                </a:effectLst>
                <a:latin typeface="Century Gothic" pitchFamily="34" charset="0"/>
              </a:rPr>
              <a:t>Non-Archival</a:t>
            </a:r>
            <a:r>
              <a:rPr lang="en-US" sz="3200" dirty="0" smtClean="0">
                <a:solidFill>
                  <a:schemeClr val="tx1"/>
                </a:solidFill>
                <a:effectLst>
                  <a:outerShdw blurRad="38100" dist="38100" dir="2700000" algn="tl">
                    <a:srgbClr val="000000">
                      <a:alpha val="43137"/>
                    </a:srgbClr>
                  </a:outerShdw>
                </a:effectLst>
                <a:latin typeface="Century Gothic" pitchFamily="34" charset="0"/>
              </a:rPr>
              <a:t> Records?</a:t>
            </a:r>
          </a:p>
        </p:txBody>
      </p:sp>
      <p:sp>
        <p:nvSpPr>
          <p:cNvPr id="4" name="Rectangle 5"/>
          <p:cNvSpPr>
            <a:spLocks noGrp="1" noChangeArrowheads="1"/>
          </p:cNvSpPr>
          <p:nvPr>
            <p:ph idx="1"/>
          </p:nvPr>
        </p:nvSpPr>
        <p:spPr bwMode="auto">
          <a:xfrm>
            <a:off x="228600" y="1295400"/>
            <a:ext cx="8686800" cy="1152525"/>
          </a:xfrm>
          <a:ln>
            <a:miter lim="800000"/>
            <a:headEnd/>
            <a:tailEnd/>
          </a:ln>
        </p:spPr>
        <p:txBody>
          <a:bodyPr vert="horz" wrap="square" lIns="91440" tIns="45720" rIns="91440" bIns="45720" numCol="1" anchor="t" anchorCtr="0" compatLnSpc="1">
            <a:prstTxWarp prst="textNoShape">
              <a:avLst/>
            </a:prstTxWarp>
          </a:bodyPr>
          <a:lstStyle/>
          <a:p>
            <a:pPr marL="971550" lvl="1" indent="-514350" eaLnBrk="1" hangingPunct="1">
              <a:buFontTx/>
              <a:buAutoNum type="arabicPeriod"/>
              <a:defRPr/>
            </a:pPr>
            <a:r>
              <a:rPr lang="en-US" dirty="0" smtClean="0">
                <a:solidFill>
                  <a:srgbClr val="C00000"/>
                </a:solidFill>
                <a:effectLst>
                  <a:outerShdw blurRad="38100" dist="38100" dir="2700000" algn="tl">
                    <a:srgbClr val="000000"/>
                  </a:outerShdw>
                </a:effectLst>
                <a:latin typeface="Century Gothic" pitchFamily="34" charset="0"/>
              </a:rPr>
              <a:t>Retain for the minimum retention; </a:t>
            </a:r>
            <a:r>
              <a:rPr lang="en-US" i="1" dirty="0" smtClean="0">
                <a:solidFill>
                  <a:srgbClr val="C00000"/>
                </a:solidFill>
                <a:effectLst>
                  <a:outerShdw blurRad="38100" dist="38100" dir="2700000" algn="tl">
                    <a:srgbClr val="000000"/>
                  </a:outerShdw>
                </a:effectLst>
                <a:latin typeface="Century Gothic" pitchFamily="34" charset="0"/>
              </a:rPr>
              <a:t>THEN</a:t>
            </a:r>
          </a:p>
          <a:p>
            <a:pPr marL="971550" lvl="1" indent="-514350" eaLnBrk="1" hangingPunct="1">
              <a:buFontTx/>
              <a:buAutoNum type="arabicPeriod"/>
              <a:defRPr/>
            </a:pPr>
            <a:r>
              <a:rPr lang="en-US" dirty="0" smtClean="0">
                <a:solidFill>
                  <a:srgbClr val="C00000"/>
                </a:solidFill>
                <a:effectLst>
                  <a:outerShdw blurRad="38100" dist="38100" dir="2700000" algn="tl">
                    <a:srgbClr val="000000"/>
                  </a:outerShdw>
                </a:effectLst>
                <a:latin typeface="Century Gothic" pitchFamily="34" charset="0"/>
              </a:rPr>
              <a:t>Destroy.</a:t>
            </a:r>
          </a:p>
        </p:txBody>
      </p:sp>
      <p:sp>
        <p:nvSpPr>
          <p:cNvPr id="6" name="Rectangle 2"/>
          <p:cNvSpPr txBox="1">
            <a:spLocks noChangeArrowheads="1"/>
          </p:cNvSpPr>
          <p:nvPr/>
        </p:nvSpPr>
        <p:spPr bwMode="auto">
          <a:xfrm>
            <a:off x="615950" y="2438400"/>
            <a:ext cx="1828800" cy="685800"/>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dirty="0" smtClean="0">
                <a:solidFill>
                  <a:schemeClr val="tx1"/>
                </a:solidFill>
                <a:effectLst>
                  <a:outerShdw blurRad="38100" dist="38100" dir="2700000" algn="tl">
                    <a:srgbClr val="000000">
                      <a:alpha val="43137"/>
                    </a:srgbClr>
                  </a:outerShdw>
                </a:effectLst>
                <a:latin typeface="Century Gothic" pitchFamily="34" charset="0"/>
              </a:rPr>
              <a:t>BUT:</a:t>
            </a:r>
          </a:p>
        </p:txBody>
      </p:sp>
      <p:sp>
        <p:nvSpPr>
          <p:cNvPr id="7" name="Rectangle 3"/>
          <p:cNvSpPr txBox="1">
            <a:spLocks noChangeArrowheads="1"/>
          </p:cNvSpPr>
          <p:nvPr/>
        </p:nvSpPr>
        <p:spPr bwMode="auto">
          <a:xfrm>
            <a:off x="463550" y="3333750"/>
            <a:ext cx="8375650" cy="2990850"/>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2400"/>
              </a:spcBef>
              <a:defRPr/>
            </a:pPr>
            <a:r>
              <a:rPr lang="en-US" sz="2200" dirty="0" smtClean="0">
                <a:solidFill>
                  <a:srgbClr val="C00000"/>
                </a:solidFill>
                <a:effectLst>
                  <a:outerShdw blurRad="38100" dist="38100" dir="2700000" algn="tl">
                    <a:srgbClr val="000000">
                      <a:alpha val="43137"/>
                    </a:srgbClr>
                  </a:outerShdw>
                </a:effectLst>
                <a:latin typeface="Century Gothic" pitchFamily="34" charset="0"/>
              </a:rPr>
              <a:t>A litigation hold or an public records request effectively stops disposal </a:t>
            </a:r>
          </a:p>
          <a:p>
            <a:pPr eaLnBrk="1" hangingPunct="1">
              <a:spcBef>
                <a:spcPts val="2400"/>
              </a:spcBef>
              <a:defRPr/>
            </a:pPr>
            <a:r>
              <a:rPr lang="en-US" sz="2200" dirty="0" smtClean="0">
                <a:solidFill>
                  <a:srgbClr val="C00000"/>
                </a:solidFill>
                <a:effectLst>
                  <a:outerShdw blurRad="38100" dist="38100" dir="2700000" algn="tl">
                    <a:srgbClr val="000000">
                      <a:alpha val="43137"/>
                    </a:srgbClr>
                  </a:outerShdw>
                </a:effectLst>
                <a:latin typeface="Century Gothic" pitchFamily="34" charset="0"/>
              </a:rPr>
              <a:t>The retention clock </a:t>
            </a:r>
            <a:r>
              <a:rPr lang="en-US" sz="2200" u="sng" dirty="0" smtClean="0">
                <a:solidFill>
                  <a:srgbClr val="C00000"/>
                </a:solidFill>
                <a:effectLst>
                  <a:outerShdw blurRad="38100" dist="38100" dir="2700000" algn="tl">
                    <a:srgbClr val="000000">
                      <a:alpha val="43137"/>
                    </a:srgbClr>
                  </a:outerShdw>
                </a:effectLst>
                <a:latin typeface="Century Gothic" pitchFamily="34" charset="0"/>
              </a:rPr>
              <a:t>STOPS</a:t>
            </a:r>
            <a:r>
              <a:rPr lang="en-US" sz="2200" dirty="0" smtClean="0">
                <a:solidFill>
                  <a:srgbClr val="C00000"/>
                </a:solidFill>
                <a:effectLst>
                  <a:outerShdw blurRad="38100" dist="38100" dir="2700000" algn="tl">
                    <a:srgbClr val="000000">
                      <a:alpha val="43137"/>
                    </a:srgbClr>
                  </a:outerShdw>
                </a:effectLst>
                <a:latin typeface="Century Gothic" pitchFamily="34" charset="0"/>
              </a:rPr>
              <a:t> at that time, resumes only when hold removed or the request is resolved</a:t>
            </a:r>
          </a:p>
          <a:p>
            <a:pPr eaLnBrk="1" hangingPunct="1">
              <a:spcBef>
                <a:spcPts val="2400"/>
              </a:spcBef>
              <a:defRPr/>
            </a:pPr>
            <a:r>
              <a:rPr lang="en-US" sz="2200" dirty="0" smtClean="0">
                <a:solidFill>
                  <a:srgbClr val="C00000"/>
                </a:solidFill>
                <a:effectLst>
                  <a:outerShdw blurRad="38100" dist="38100" dir="2700000" algn="tl">
                    <a:srgbClr val="000000">
                      <a:alpha val="43137"/>
                    </a:srgbClr>
                  </a:outerShdw>
                </a:effectLst>
                <a:latin typeface="Century Gothic" pitchFamily="34" charset="0"/>
              </a:rPr>
              <a:t>Effective communication must be done at the time of the hold to prevent risk of </a:t>
            </a:r>
            <a:r>
              <a:rPr lang="en-US" sz="2200" dirty="0" err="1" smtClean="0">
                <a:solidFill>
                  <a:srgbClr val="C00000"/>
                </a:solidFill>
                <a:effectLst>
                  <a:outerShdw blurRad="38100" dist="38100" dir="2700000" algn="tl">
                    <a:srgbClr val="000000">
                      <a:alpha val="43137"/>
                    </a:srgbClr>
                  </a:outerShdw>
                </a:effectLst>
                <a:latin typeface="Century Gothic" pitchFamily="34" charset="0"/>
              </a:rPr>
              <a:t>spoilation</a:t>
            </a:r>
            <a:r>
              <a:rPr lang="en-US" sz="2200" dirty="0" smtClean="0">
                <a:solidFill>
                  <a:srgbClr val="C00000"/>
                </a:solidFill>
                <a:effectLst>
                  <a:outerShdw blurRad="38100" dist="38100" dir="2700000" algn="tl">
                    <a:srgbClr val="000000">
                      <a:alpha val="43137"/>
                    </a:srgbClr>
                  </a:outerShdw>
                </a:effectLst>
                <a:latin typeface="Century Gothic" pitchFamily="34" charset="0"/>
              </a:rPr>
              <a:t>  (Intel – March 2007)</a:t>
            </a:r>
          </a:p>
        </p:txBody>
      </p:sp>
    </p:spTree>
    <p:extLst>
      <p:ext uri="{BB962C8B-B14F-4D97-AF65-F5344CB8AC3E}">
        <p14:creationId xmlns:p14="http://schemas.microsoft.com/office/powerpoint/2010/main" val="4143368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414338" y="685800"/>
            <a:ext cx="8229600" cy="1143000"/>
          </a:xfrm>
          <a:prstGeom prst="rect">
            <a:avLst/>
          </a:prstGeom>
          <a:ln>
            <a:miter lim="800000"/>
            <a:headEnd/>
            <a:tailEnd/>
          </a:ln>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latin typeface="Century Gothic" pitchFamily="34" charset="0"/>
              </a:rPr>
              <a:t>What do Agencies do with </a:t>
            </a:r>
            <a:r>
              <a:rPr lang="en-US" u="sng" dirty="0" smtClean="0">
                <a:solidFill>
                  <a:schemeClr val="tx1"/>
                </a:solidFill>
                <a:effectLst>
                  <a:outerShdw blurRad="38100" dist="38100" dir="2700000" algn="tl">
                    <a:srgbClr val="000000">
                      <a:alpha val="43137"/>
                    </a:srgbClr>
                  </a:outerShdw>
                </a:effectLst>
                <a:latin typeface="Century Gothic" pitchFamily="34" charset="0"/>
              </a:rPr>
              <a:t>Archival</a:t>
            </a:r>
            <a:r>
              <a:rPr lang="en-US" dirty="0" smtClean="0">
                <a:solidFill>
                  <a:schemeClr val="tx1"/>
                </a:solidFill>
                <a:effectLst>
                  <a:outerShdw blurRad="38100" dist="38100" dir="2700000" algn="tl">
                    <a:srgbClr val="000000">
                      <a:alpha val="43137"/>
                    </a:srgbClr>
                  </a:outerShdw>
                </a:effectLst>
                <a:latin typeface="Century Gothic" pitchFamily="34" charset="0"/>
              </a:rPr>
              <a:t> Records?</a:t>
            </a:r>
          </a:p>
        </p:txBody>
      </p:sp>
      <p:sp>
        <p:nvSpPr>
          <p:cNvPr id="4" name="Rectangle 5"/>
          <p:cNvSpPr>
            <a:spLocks noGrp="1" noChangeArrowheads="1"/>
          </p:cNvSpPr>
          <p:nvPr>
            <p:ph idx="1"/>
          </p:nvPr>
        </p:nvSpPr>
        <p:spPr bwMode="auto">
          <a:xfrm>
            <a:off x="466725" y="2276475"/>
            <a:ext cx="8229600" cy="35814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defRPr/>
            </a:pPr>
            <a:r>
              <a:rPr lang="en-US" dirty="0" smtClean="0">
                <a:solidFill>
                  <a:srgbClr val="C00000"/>
                </a:solidFill>
                <a:effectLst>
                  <a:outerShdw blurRad="38100" dist="38100" dir="2700000" algn="tl">
                    <a:srgbClr val="000000">
                      <a:alpha val="43137"/>
                    </a:srgbClr>
                  </a:outerShdw>
                </a:effectLst>
                <a:latin typeface="Century Gothic" pitchFamily="34" charset="0"/>
              </a:rPr>
              <a:t>Archival records must </a:t>
            </a:r>
            <a:r>
              <a:rPr lang="en-US" u="sng" dirty="0" smtClean="0">
                <a:solidFill>
                  <a:srgbClr val="C00000"/>
                </a:solidFill>
                <a:effectLst>
                  <a:outerShdw blurRad="38100" dist="38100" dir="2700000" algn="tl">
                    <a:srgbClr val="000000">
                      <a:alpha val="43137"/>
                    </a:srgbClr>
                  </a:outerShdw>
                </a:effectLst>
                <a:latin typeface="Century Gothic" pitchFamily="34" charset="0"/>
              </a:rPr>
              <a:t>NOT</a:t>
            </a:r>
            <a:r>
              <a:rPr lang="en-US" dirty="0" smtClean="0">
                <a:solidFill>
                  <a:srgbClr val="C00000"/>
                </a:solidFill>
                <a:effectLst>
                  <a:outerShdw blurRad="38100" dist="38100" dir="2700000" algn="tl">
                    <a:srgbClr val="000000">
                      <a:alpha val="43137"/>
                    </a:srgbClr>
                  </a:outerShdw>
                </a:effectLst>
                <a:latin typeface="Century Gothic" pitchFamily="34" charset="0"/>
              </a:rPr>
              <a:t> be destroyed.</a:t>
            </a:r>
          </a:p>
          <a:p>
            <a:pPr eaLnBrk="1" hangingPunct="1">
              <a:defRPr/>
            </a:pPr>
            <a:endParaRPr lang="en-US" sz="1600" dirty="0" smtClean="0">
              <a:solidFill>
                <a:schemeClr val="bg1"/>
              </a:solidFill>
              <a:effectLst>
                <a:outerShdw blurRad="38100" dist="38100" dir="2700000" algn="tl">
                  <a:srgbClr val="000000">
                    <a:alpha val="43137"/>
                  </a:srgbClr>
                </a:outerShdw>
              </a:effectLst>
              <a:latin typeface="Century Gothic" pitchFamily="34" charset="0"/>
            </a:endParaRPr>
          </a:p>
          <a:p>
            <a:pPr marL="0" indent="0" eaLnBrk="1" hangingPunct="1">
              <a:buNone/>
              <a:defRPr/>
            </a:pPr>
            <a:r>
              <a:rPr lang="en-US" dirty="0" smtClean="0">
                <a:effectLst>
                  <a:outerShdw blurRad="38100" dist="38100" dir="2700000" algn="tl">
                    <a:srgbClr val="000000">
                      <a:alpha val="43137"/>
                    </a:srgbClr>
                  </a:outerShdw>
                </a:effectLst>
                <a:latin typeface="Century Gothic" pitchFamily="34" charset="0"/>
              </a:rPr>
              <a:t>Agencies must either:</a:t>
            </a:r>
          </a:p>
          <a:p>
            <a:pPr marL="971550" lvl="1" indent="-514350" eaLnBrk="1" hangingPunct="1">
              <a:buFontTx/>
              <a:buAutoNum type="arabicPeriod"/>
              <a:defRPr/>
            </a:pPr>
            <a:r>
              <a:rPr lang="en-US" dirty="0" smtClean="0">
                <a:solidFill>
                  <a:srgbClr val="C00000"/>
                </a:solidFill>
                <a:effectLst>
                  <a:outerShdw blurRad="38100" dist="38100" dir="2700000" algn="tl">
                    <a:srgbClr val="000000">
                      <a:alpha val="43137"/>
                    </a:srgbClr>
                  </a:outerShdw>
                </a:effectLst>
                <a:latin typeface="Century Gothic" pitchFamily="34" charset="0"/>
              </a:rPr>
              <a:t>Keep the records themselves </a:t>
            </a:r>
            <a:r>
              <a:rPr lang="en-US" u="sng" dirty="0" smtClean="0">
                <a:solidFill>
                  <a:srgbClr val="C00000"/>
                </a:solidFill>
                <a:effectLst>
                  <a:outerShdw blurRad="38100" dist="38100" dir="2700000" algn="tl">
                    <a:srgbClr val="000000">
                      <a:alpha val="43137"/>
                    </a:srgbClr>
                  </a:outerShdw>
                </a:effectLst>
                <a:latin typeface="Century Gothic" pitchFamily="34" charset="0"/>
              </a:rPr>
              <a:t>indefinitely</a:t>
            </a:r>
            <a:r>
              <a:rPr lang="en-US" dirty="0" smtClean="0">
                <a:solidFill>
                  <a:srgbClr val="C00000"/>
                </a:solidFill>
                <a:effectLst>
                  <a:outerShdw blurRad="38100" dist="38100" dir="2700000" algn="tl">
                    <a:srgbClr val="000000">
                      <a:alpha val="43137"/>
                    </a:srgbClr>
                  </a:outerShdw>
                </a:effectLst>
                <a:latin typeface="Century Gothic" pitchFamily="34" charset="0"/>
              </a:rPr>
              <a:t>; OR</a:t>
            </a:r>
          </a:p>
          <a:p>
            <a:pPr marL="971550" lvl="1" indent="-514350" eaLnBrk="1" hangingPunct="1">
              <a:buFontTx/>
              <a:buAutoNum type="arabicPeriod"/>
              <a:defRPr/>
            </a:pPr>
            <a:r>
              <a:rPr lang="en-US" dirty="0" smtClean="0">
                <a:solidFill>
                  <a:srgbClr val="C00000"/>
                </a:solidFill>
                <a:effectLst>
                  <a:outerShdw blurRad="38100" dist="38100" dir="2700000" algn="tl">
                    <a:srgbClr val="000000">
                      <a:alpha val="43137"/>
                    </a:srgbClr>
                  </a:outerShdw>
                </a:effectLst>
                <a:latin typeface="Century Gothic" pitchFamily="34" charset="0"/>
              </a:rPr>
              <a:t>Arrange with Washington State Archives for appraisal/transfer (at no cost).</a:t>
            </a:r>
            <a:endParaRPr lang="en-US" b="1"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lnSpc>
                <a:spcPct val="90000"/>
              </a:lnSpc>
              <a:defRPr/>
            </a:pPr>
            <a:endParaRPr lang="en-US"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212052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304800" y="762000"/>
            <a:ext cx="8610600" cy="865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3000" dirty="0" smtClean="0">
                <a:solidFill>
                  <a:schemeClr val="tx1"/>
                </a:solidFill>
                <a:effectLst>
                  <a:outerShdw blurRad="38100" dist="38100" dir="2700000" algn="tl">
                    <a:srgbClr val="000000">
                      <a:alpha val="43137"/>
                    </a:srgbClr>
                  </a:outerShdw>
                </a:effectLst>
                <a:latin typeface="Century Gothic" pitchFamily="34" charset="0"/>
              </a:rPr>
              <a:t>Which Records Retention Schedule do I Use?</a:t>
            </a:r>
          </a:p>
        </p:txBody>
      </p:sp>
      <p:sp>
        <p:nvSpPr>
          <p:cNvPr id="4" name="Rectangle 5"/>
          <p:cNvSpPr>
            <a:spLocks noGrp="1" noChangeArrowheads="1"/>
          </p:cNvSpPr>
          <p:nvPr>
            <p:ph idx="1"/>
          </p:nvPr>
        </p:nvSpPr>
        <p:spPr bwMode="auto">
          <a:xfrm>
            <a:off x="457200" y="2011363"/>
            <a:ext cx="8229600" cy="4356100"/>
          </a:xfrm>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buFontTx/>
              <a:buNone/>
              <a:defRPr/>
            </a:pPr>
            <a:r>
              <a:rPr lang="en-US" dirty="0" smtClean="0">
                <a:solidFill>
                  <a:srgbClr val="C00000"/>
                </a:solidFill>
                <a:effectLst>
                  <a:outerShdw blurRad="38100" dist="38100" dir="2700000" algn="tl">
                    <a:srgbClr val="000000">
                      <a:alpha val="43137"/>
                    </a:srgbClr>
                  </a:outerShdw>
                </a:effectLst>
                <a:latin typeface="Century Gothic" pitchFamily="34" charset="0"/>
              </a:rPr>
              <a:t>Local Government Agencies use both:</a:t>
            </a:r>
          </a:p>
          <a:p>
            <a:pPr marL="609600" indent="-609600" eaLnBrk="1" hangingPunct="1">
              <a:buFontTx/>
              <a:buNone/>
              <a:defRPr/>
            </a:pPr>
            <a:endParaRPr lang="en-US" sz="1600" dirty="0" smtClean="0">
              <a:solidFill>
                <a:schemeClr val="bg1"/>
              </a:solidFill>
              <a:effectLst>
                <a:outerShdw blurRad="38100" dist="38100" dir="2700000" algn="tl">
                  <a:srgbClr val="000000">
                    <a:alpha val="43137"/>
                  </a:srgbClr>
                </a:outerShdw>
              </a:effectLst>
              <a:latin typeface="Century Gothic" pitchFamily="34" charset="0"/>
            </a:endParaRPr>
          </a:p>
          <a:p>
            <a:pPr marL="1009650" lvl="1" indent="-609600" eaLnBrk="1" hangingPunct="1">
              <a:buFontTx/>
              <a:buAutoNum type="arabicParenR"/>
              <a:defRPr/>
            </a:pPr>
            <a:r>
              <a:rPr lang="en-US" sz="2600" i="1" dirty="0" smtClean="0">
                <a:effectLst>
                  <a:outerShdw blurRad="38100" dist="38100" dir="2700000" algn="tl">
                    <a:srgbClr val="000000">
                      <a:alpha val="43137"/>
                    </a:srgbClr>
                  </a:outerShdw>
                </a:effectLst>
                <a:latin typeface="Century Gothic" pitchFamily="34" charset="0"/>
              </a:rPr>
              <a:t>Local Government Common Records Retention Schedule (CORE);</a:t>
            </a:r>
          </a:p>
          <a:p>
            <a:pPr marL="1009650" lvl="1" indent="-609600" eaLnBrk="1" hangingPunct="1">
              <a:buFontTx/>
              <a:buNone/>
              <a:defRPr/>
            </a:pPr>
            <a:endParaRPr lang="en-US" sz="1600" i="1" dirty="0" smtClean="0">
              <a:solidFill>
                <a:schemeClr val="bg1"/>
              </a:solidFill>
              <a:effectLst>
                <a:outerShdw blurRad="38100" dist="38100" dir="2700000" algn="tl">
                  <a:srgbClr val="000000">
                    <a:alpha val="43137"/>
                  </a:srgbClr>
                </a:outerShdw>
              </a:effectLst>
              <a:latin typeface="Century Gothic" pitchFamily="34" charset="0"/>
            </a:endParaRPr>
          </a:p>
          <a:p>
            <a:pPr marL="1866900" lvl="3" indent="-609600" eaLnBrk="1" hangingPunct="1">
              <a:buFontTx/>
              <a:buNone/>
              <a:defRPr/>
            </a:pPr>
            <a:r>
              <a:rPr lang="en-US" sz="2800" i="1" dirty="0" smtClean="0">
                <a:solidFill>
                  <a:srgbClr val="C00000"/>
                </a:solidFill>
                <a:effectLst>
                  <a:outerShdw blurRad="38100" dist="38100" dir="2700000" algn="tl">
                    <a:srgbClr val="000000">
                      <a:alpha val="43137"/>
                    </a:srgbClr>
                  </a:outerShdw>
                </a:effectLst>
                <a:latin typeface="Century Gothic" pitchFamily="34" charset="0"/>
              </a:rPr>
              <a:t>AND</a:t>
            </a:r>
          </a:p>
          <a:p>
            <a:pPr marL="1009650" lvl="1" indent="-609600" eaLnBrk="1" hangingPunct="1">
              <a:buFontTx/>
              <a:buNone/>
              <a:defRPr/>
            </a:pPr>
            <a:endParaRPr lang="en-US" sz="1600" i="1" dirty="0" smtClean="0">
              <a:solidFill>
                <a:schemeClr val="bg1"/>
              </a:solidFill>
              <a:effectLst>
                <a:outerShdw blurRad="38100" dist="38100" dir="2700000" algn="tl">
                  <a:srgbClr val="000000">
                    <a:alpha val="43137"/>
                  </a:srgbClr>
                </a:outerShdw>
              </a:effectLst>
              <a:latin typeface="Century Gothic" pitchFamily="34" charset="0"/>
            </a:endParaRPr>
          </a:p>
          <a:p>
            <a:pPr marL="1009650" lvl="1" indent="-609600" eaLnBrk="1" hangingPunct="1">
              <a:buFontTx/>
              <a:buAutoNum type="arabicParenR" startAt="2"/>
              <a:defRPr/>
            </a:pPr>
            <a:r>
              <a:rPr lang="en-US" sz="2600" dirty="0" smtClean="0">
                <a:effectLst>
                  <a:outerShdw blurRad="38100" dist="38100" dir="2700000" algn="tl">
                    <a:srgbClr val="000000">
                      <a:alpha val="43137"/>
                    </a:srgbClr>
                  </a:outerShdw>
                </a:effectLst>
                <a:latin typeface="Century Gothic" pitchFamily="34" charset="0"/>
              </a:rPr>
              <a:t>Sector-specific records retention schedules</a:t>
            </a:r>
            <a:r>
              <a:rPr lang="en-US" sz="2600" dirty="0" smtClean="0">
                <a:solidFill>
                  <a:schemeClr val="bg1"/>
                </a:solidFill>
                <a:effectLst>
                  <a:outerShdw blurRad="38100" dist="38100" dir="2700000" algn="tl">
                    <a:srgbClr val="000000">
                      <a:alpha val="43137"/>
                    </a:srgbClr>
                  </a:outerShdw>
                </a:effectLst>
                <a:latin typeface="Century Gothic" pitchFamily="34" charset="0"/>
              </a:rPr>
              <a:t>.</a:t>
            </a:r>
          </a:p>
          <a:p>
            <a:pPr marL="609600" lvl="1" indent="-609600" algn="ctr" eaLnBrk="1" hangingPunct="1">
              <a:spcBef>
                <a:spcPts val="2400"/>
              </a:spcBef>
              <a:buFontTx/>
              <a:buNone/>
              <a:defRPr/>
            </a:pPr>
            <a:r>
              <a:rPr lang="en-US" dirty="0" smtClean="0">
                <a:solidFill>
                  <a:srgbClr val="FFFF00"/>
                </a:solidFill>
                <a:effectLst>
                  <a:outerShdw blurRad="38100" dist="38100" dir="2700000" algn="tl">
                    <a:srgbClr val="000000">
                      <a:alpha val="43137"/>
                    </a:srgbClr>
                  </a:outerShdw>
                </a:effectLst>
                <a:latin typeface="Century Gothic" pitchFamily="34" charset="0"/>
                <a:hlinkClick r:id="rId4"/>
              </a:rPr>
              <a:t>www.sos.wa.gov/archives</a:t>
            </a:r>
            <a:r>
              <a:rPr lang="en-US" dirty="0" smtClean="0">
                <a:solidFill>
                  <a:srgbClr val="FFFF00"/>
                </a:solidFill>
                <a:effectLst>
                  <a:outerShdw blurRad="38100" dist="38100" dir="2700000" algn="tl">
                    <a:srgbClr val="000000">
                      <a:alpha val="43137"/>
                    </a:srgbClr>
                  </a:outerShdw>
                </a:effectLst>
                <a:latin typeface="Century Gothic" pitchFamily="34" charset="0"/>
              </a:rPr>
              <a:t> </a:t>
            </a:r>
          </a:p>
          <a:p>
            <a:pPr marL="609600" indent="-609600" eaLnBrk="1" hangingPunct="1">
              <a:defRPr/>
            </a:pPr>
            <a:endParaRPr lang="en-US"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84267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5943600"/>
            <a:ext cx="1752600" cy="787400"/>
          </a:xfrm>
          <a:prstGeom prst="rect">
            <a:avLst/>
          </a:prstGeom>
        </p:spPr>
      </p:pic>
      <p:sp>
        <p:nvSpPr>
          <p:cNvPr id="6" name="Title 1"/>
          <p:cNvSpPr>
            <a:spLocks noGrp="1"/>
          </p:cNvSpPr>
          <p:nvPr>
            <p:ph type="title"/>
          </p:nvPr>
        </p:nvSpPr>
        <p:spPr>
          <a:xfrm>
            <a:off x="457200" y="1143000"/>
            <a:ext cx="8229600" cy="1066800"/>
          </a:xfrm>
        </p:spPr>
        <p:txBody>
          <a:bodyPr>
            <a:normAutofit fontScale="90000"/>
          </a:bodyPr>
          <a:lstStyle/>
          <a:p>
            <a:pPr eaLnBrk="0" hangingPunct="0">
              <a:defRPr/>
            </a:pPr>
            <a:r>
              <a:rPr lang="en-US" sz="4000" dirty="0">
                <a:effectLst>
                  <a:outerShdw blurRad="38100" dist="38100" dir="2700000" algn="tl">
                    <a:srgbClr val="000000"/>
                  </a:outerShdw>
                </a:effectLst>
              </a:rPr>
              <a:t>Local Government</a:t>
            </a:r>
            <a:r>
              <a:rPr lang="en-US" sz="5400" dirty="0">
                <a:effectLst>
                  <a:outerShdw blurRad="38100" dist="38100" dir="2700000" algn="tl">
                    <a:srgbClr val="000000"/>
                  </a:outerShdw>
                </a:effectLst>
              </a:rPr>
              <a:t/>
            </a:r>
            <a:br>
              <a:rPr lang="en-US" sz="5400" dirty="0">
                <a:effectLst>
                  <a:outerShdw blurRad="38100" dist="38100" dir="2700000" algn="tl">
                    <a:srgbClr val="000000"/>
                  </a:outerShdw>
                </a:effectLst>
              </a:rPr>
            </a:br>
            <a:r>
              <a:rPr lang="en-US" sz="4000" dirty="0">
                <a:effectLst>
                  <a:outerShdw blurRad="38100" dist="38100" dir="2700000" algn="tl">
                    <a:srgbClr val="000000"/>
                  </a:outerShdw>
                </a:effectLst>
              </a:rPr>
              <a:t>Records Retention </a:t>
            </a:r>
            <a:r>
              <a:rPr lang="en-US" sz="4000" dirty="0" smtClean="0">
                <a:effectLst>
                  <a:outerShdw blurRad="38100" dist="38100" dir="2700000" algn="tl">
                    <a:srgbClr val="000000"/>
                  </a:outerShdw>
                </a:effectLst>
              </a:rPr>
              <a:t>Schedules</a:t>
            </a:r>
            <a:endParaRPr lang="en-US" sz="4000" dirty="0">
              <a:effectLst>
                <a:outerShdw blurRad="38100" dist="38100" dir="2700000" algn="tl">
                  <a:srgbClr val="000000">
                    <a:alpha val="43137"/>
                  </a:srgbClr>
                </a:outerShdw>
              </a:effectLst>
            </a:endParaRPr>
          </a:p>
        </p:txBody>
      </p:sp>
      <p:sp>
        <p:nvSpPr>
          <p:cNvPr id="7" name="Text Box 11"/>
          <p:cNvSpPr txBox="1">
            <a:spLocks noChangeArrowheads="1"/>
          </p:cNvSpPr>
          <p:nvPr/>
        </p:nvSpPr>
        <p:spPr bwMode="auto">
          <a:xfrm>
            <a:off x="334760" y="4800600"/>
            <a:ext cx="8686800" cy="369332"/>
          </a:xfrm>
          <a:prstGeom prst="rect">
            <a:avLst/>
          </a:prstGeom>
          <a:noFill/>
          <a:ln w="12700" cap="sq">
            <a:noFill/>
            <a:miter lim="800000"/>
            <a:headEnd type="none" w="sm" len="sm"/>
            <a:tailEnd type="none" w="sm" len="sm"/>
          </a:ln>
          <a:effectLst/>
        </p:spPr>
        <p:txBody>
          <a:bodyPr>
            <a:spAutoFit/>
          </a:bodyPr>
          <a:lstStyle/>
          <a:p>
            <a:pPr eaLnBrk="0" hangingPunct="0">
              <a:defRPr/>
            </a:pPr>
            <a:r>
              <a:rPr lang="en-US" dirty="0">
                <a:solidFill>
                  <a:srgbClr val="C00000"/>
                </a:solidFill>
                <a:effectLst>
                  <a:outerShdw blurRad="38100" dist="38100" dir="2700000" algn="tl">
                    <a:srgbClr val="000000"/>
                  </a:outerShdw>
                </a:effectLst>
                <a:latin typeface="Century Gothic" pitchFamily="34" charset="0"/>
                <a:hlinkClick r:id="rId4"/>
              </a:rPr>
              <a:t>http://</a:t>
            </a:r>
            <a:r>
              <a:rPr lang="en-US" dirty="0" smtClean="0">
                <a:solidFill>
                  <a:srgbClr val="C00000"/>
                </a:solidFill>
                <a:effectLst>
                  <a:outerShdw blurRad="38100" dist="38100" dir="2700000" algn="tl">
                    <a:srgbClr val="000000"/>
                  </a:outerShdw>
                </a:effectLst>
                <a:latin typeface="Century Gothic" pitchFamily="34" charset="0"/>
                <a:hlinkClick r:id="rId4"/>
              </a:rPr>
              <a:t>www.sos.wa.gov/archives/RecordsManagement/records_local.aspx</a:t>
            </a:r>
            <a:endParaRPr lang="en-US" dirty="0" smtClean="0">
              <a:solidFill>
                <a:srgbClr val="C00000"/>
              </a:solidFill>
              <a:effectLst>
                <a:outerShdw blurRad="38100" dist="38100" dir="2700000" algn="tl">
                  <a:srgbClr val="000000"/>
                </a:outerShdw>
              </a:effectLst>
              <a:latin typeface="Century Gothic" pitchFamily="34" charset="0"/>
            </a:endParaRPr>
          </a:p>
        </p:txBody>
      </p:sp>
      <p:sp>
        <p:nvSpPr>
          <p:cNvPr id="8" name="Rectangle 12"/>
          <p:cNvSpPr>
            <a:spLocks noChangeArrowheads="1"/>
          </p:cNvSpPr>
          <p:nvPr/>
        </p:nvSpPr>
        <p:spPr bwMode="auto">
          <a:xfrm>
            <a:off x="457200" y="2781300"/>
            <a:ext cx="8305800" cy="1447800"/>
          </a:xfrm>
          <a:prstGeom prst="rect">
            <a:avLst/>
          </a:prstGeom>
          <a:noFill/>
          <a:ln w="9525">
            <a:noFill/>
            <a:miter lim="800000"/>
            <a:headEnd/>
            <a:tailEnd/>
          </a:ln>
          <a:effectLst/>
        </p:spPr>
        <p:txBody>
          <a:bodyPr anchor="ctr"/>
          <a:lstStyle/>
          <a:p>
            <a:pPr>
              <a:defRPr/>
            </a:pPr>
            <a:r>
              <a:rPr lang="en-US" sz="3800" u="sng" dirty="0">
                <a:solidFill>
                  <a:srgbClr val="C00000"/>
                </a:solidFill>
                <a:effectLst>
                  <a:outerShdw blurRad="38100" dist="38100" dir="2700000" algn="tl">
                    <a:srgbClr val="000000"/>
                  </a:outerShdw>
                </a:effectLst>
                <a:latin typeface="Century Gothic" pitchFamily="34" charset="0"/>
              </a:rPr>
              <a:t>Focus on key concepts and terms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Rectangle 5"/>
          <p:cNvSpPr txBox="1">
            <a:spLocks noChangeArrowheads="1"/>
          </p:cNvSpPr>
          <p:nvPr/>
        </p:nvSpPr>
        <p:spPr bwMode="auto">
          <a:xfrm>
            <a:off x="2819400" y="6019800"/>
            <a:ext cx="4876800" cy="517387"/>
          </a:xfrm>
          <a:prstGeom prst="rect">
            <a:avLst/>
          </a:prstGeom>
          <a:ln>
            <a:miter lim="800000"/>
            <a:headEnd/>
            <a:tailEnd/>
          </a:ln>
        </p:spPr>
        <p:txBody>
          <a:bodyPr/>
          <a:lstStyle/>
          <a:p>
            <a:pPr>
              <a:defRPr/>
            </a:pPr>
            <a:r>
              <a:rPr lang="en-US" sz="2600" b="0" kern="0" dirty="0" smtClean="0">
                <a:solidFill>
                  <a:srgbClr val="C00000"/>
                </a:solidFill>
                <a:effectLst>
                  <a:outerShdw blurRad="38100" dist="38100" dir="2700000" algn="tl">
                    <a:srgbClr val="000000">
                      <a:alpha val="43137"/>
                    </a:srgbClr>
                  </a:outerShdw>
                </a:effectLst>
                <a:latin typeface="Century Gothic" pitchFamily="34" charset="0"/>
                <a:ea typeface="+mj-ea"/>
                <a:cs typeface="Arial" pitchFamily="34" charset="0"/>
                <a:hlinkClick r:id="rId4"/>
              </a:rPr>
              <a:t>http</a:t>
            </a:r>
            <a:r>
              <a:rPr lang="en-US" sz="2600" b="0" kern="0" dirty="0">
                <a:solidFill>
                  <a:srgbClr val="C00000"/>
                </a:solidFill>
                <a:effectLst>
                  <a:outerShdw blurRad="38100" dist="38100" dir="2700000" algn="tl">
                    <a:srgbClr val="000000">
                      <a:alpha val="43137"/>
                    </a:srgbClr>
                  </a:outerShdw>
                </a:effectLst>
                <a:latin typeface="Century Gothic" pitchFamily="34" charset="0"/>
                <a:ea typeface="+mj-ea"/>
                <a:cs typeface="Arial" pitchFamily="34" charset="0"/>
                <a:hlinkClick r:id="rId4"/>
              </a:rPr>
              <a:t>://</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ea typeface="+mj-ea"/>
                <a:cs typeface="Arial" pitchFamily="34" charset="0"/>
                <a:hlinkClick r:id="rId4"/>
              </a:rPr>
              <a:t>www.sos.wa.gov</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ea typeface="+mj-ea"/>
                <a:cs typeface="Arial" pitchFamily="34" charset="0"/>
              </a:rPr>
              <a:t> </a:t>
            </a:r>
            <a:endParaRPr lang="en-US" sz="2600" b="0" kern="0" dirty="0">
              <a:solidFill>
                <a:srgbClr val="C00000"/>
              </a:solidFill>
              <a:effectLst>
                <a:outerShdw blurRad="38100" dist="38100" dir="2700000" algn="tl">
                  <a:srgbClr val="000000">
                    <a:alpha val="43137"/>
                  </a:srgbClr>
                </a:outerShdw>
              </a:effectLst>
              <a:latin typeface="Century Gothic" pitchFamily="34" charset="0"/>
              <a:ea typeface="+mj-ea"/>
              <a:cs typeface="Arial" pitchFamily="34" charset="0"/>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10" r="1821" b="7012"/>
          <a:stretch/>
        </p:blipFill>
        <p:spPr bwMode="auto">
          <a:xfrm>
            <a:off x="152400" y="228600"/>
            <a:ext cx="889753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3"/>
          <p:cNvCxnSpPr>
            <a:cxnSpLocks noChangeShapeType="1"/>
          </p:cNvCxnSpPr>
          <p:nvPr/>
        </p:nvCxnSpPr>
        <p:spPr bwMode="auto">
          <a:xfrm rot="10800000" flipV="1">
            <a:off x="838200" y="3886200"/>
            <a:ext cx="1905000" cy="1104900"/>
          </a:xfrm>
          <a:prstGeom prst="straightConnector1">
            <a:avLst/>
          </a:prstGeom>
          <a:noFill/>
          <a:ln w="5715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9911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Rectangle 9"/>
          <p:cNvSpPr txBox="1">
            <a:spLocks noChangeArrowheads="1"/>
          </p:cNvSpPr>
          <p:nvPr/>
        </p:nvSpPr>
        <p:spPr bwMode="auto">
          <a:xfrm>
            <a:off x="457200" y="6096000"/>
            <a:ext cx="8534400" cy="609600"/>
          </a:xfrm>
          <a:prstGeom prst="rect">
            <a:avLst/>
          </a:prstGeom>
          <a:noFill/>
          <a:ln w="9525">
            <a:noFill/>
            <a:miter lim="800000"/>
            <a:headEnd/>
            <a:tailEnd/>
          </a:ln>
        </p:spPr>
        <p:txBody>
          <a:bodyPr/>
          <a:lstStyle/>
          <a:p>
            <a:pPr marL="342900" indent="-342900" algn="ctr">
              <a:spcBef>
                <a:spcPct val="20000"/>
              </a:spcBef>
              <a:defRPr/>
            </a:pPr>
            <a:r>
              <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r>
              <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hlinkClick r:id="rId4"/>
              </a:rPr>
              <a:t>http://</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hlinkClick r:id="rId4"/>
              </a:rPr>
              <a:t>www.sos.wa.gov/archives</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endPar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7" name="Picture 6"/>
          <p:cNvPicPr>
            <a:picLocks noChangeAspect="1"/>
          </p:cNvPicPr>
          <p:nvPr/>
        </p:nvPicPr>
        <p:blipFill rotWithShape="1">
          <a:blip r:embed="rId5"/>
          <a:srcRect l="1504" t="15037" r="51880" b="6015"/>
          <a:stretch/>
        </p:blipFill>
        <p:spPr>
          <a:xfrm>
            <a:off x="152400" y="228599"/>
            <a:ext cx="8623906" cy="5842001"/>
          </a:xfrm>
          <a:prstGeom prst="rect">
            <a:avLst/>
          </a:prstGeom>
        </p:spPr>
      </p:pic>
      <p:cxnSp>
        <p:nvCxnSpPr>
          <p:cNvPr id="8" name="Straight Arrow Connector 3"/>
          <p:cNvCxnSpPr>
            <a:cxnSpLocks noChangeShapeType="1"/>
          </p:cNvCxnSpPr>
          <p:nvPr/>
        </p:nvCxnSpPr>
        <p:spPr bwMode="auto">
          <a:xfrm flipH="1">
            <a:off x="3352800" y="115957"/>
            <a:ext cx="914400" cy="647700"/>
          </a:xfrm>
          <a:prstGeom prst="straightConnector1">
            <a:avLst/>
          </a:prstGeom>
          <a:noFill/>
          <a:ln w="5715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09250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6200"/>
            <a:ext cx="8935482" cy="5929571"/>
          </a:xfrm>
          <a:prstGeom prst="rect">
            <a:avLst/>
          </a:prstGeom>
        </p:spPr>
      </p:pic>
      <p:sp>
        <p:nvSpPr>
          <p:cNvPr id="10" name="TextBox 9"/>
          <p:cNvSpPr txBox="1"/>
          <p:nvPr/>
        </p:nvSpPr>
        <p:spPr>
          <a:xfrm>
            <a:off x="1448499" y="5925230"/>
            <a:ext cx="7034683" cy="338554"/>
          </a:xfrm>
          <a:prstGeom prst="rect">
            <a:avLst/>
          </a:prstGeom>
          <a:noFill/>
        </p:spPr>
        <p:txBody>
          <a:bodyPr wrap="none" rtlCol="0">
            <a:spAutoFit/>
          </a:bodyPr>
          <a:lstStyle/>
          <a:p>
            <a:r>
              <a:rPr lang="en-US" sz="1600" dirty="0">
                <a:latin typeface="Arial Narrow" panose="020B0606020202030204" pitchFamily="34" charset="0"/>
                <a:hlinkClick r:id="rId5"/>
              </a:rPr>
              <a:t>http://</a:t>
            </a:r>
            <a:r>
              <a:rPr lang="en-US" sz="1600" dirty="0" smtClean="0">
                <a:latin typeface="Arial Narrow" panose="020B0606020202030204" pitchFamily="34" charset="0"/>
                <a:hlinkClick r:id="rId5"/>
              </a:rPr>
              <a:t>www.sos.wa.gov/archives/recordsmanagement/Managing-State-Agency-Records.aspx</a:t>
            </a:r>
            <a:r>
              <a:rPr lang="en-US" sz="1600" dirty="0" smtClean="0">
                <a:latin typeface="Arial Narrow" panose="020B0606020202030204" pitchFamily="34" charset="0"/>
              </a:rPr>
              <a:t> </a:t>
            </a:r>
            <a:endParaRPr lang="en-US" sz="1600" dirty="0">
              <a:latin typeface="Arial Narrow" panose="020B0606020202030204" pitchFamily="34" charset="0"/>
            </a:endParaRPr>
          </a:p>
        </p:txBody>
      </p:sp>
      <p:pic>
        <p:nvPicPr>
          <p:cNvPr id="1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42447" r="50000"/>
          <a:stretch/>
        </p:blipFill>
        <p:spPr bwMode="auto">
          <a:xfrm>
            <a:off x="8082535" y="1219200"/>
            <a:ext cx="801293" cy="59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36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Rectangle 9"/>
          <p:cNvSpPr txBox="1">
            <a:spLocks noChangeArrowheads="1"/>
          </p:cNvSpPr>
          <p:nvPr/>
        </p:nvSpPr>
        <p:spPr bwMode="auto">
          <a:xfrm>
            <a:off x="457200" y="6095533"/>
            <a:ext cx="8534400" cy="609600"/>
          </a:xfrm>
          <a:prstGeom prst="rect">
            <a:avLst/>
          </a:prstGeom>
          <a:noFill/>
          <a:ln w="9525">
            <a:noFill/>
            <a:miter lim="800000"/>
            <a:headEnd/>
            <a:tailEnd/>
          </a:ln>
        </p:spPr>
        <p:txBody>
          <a:bodyPr/>
          <a:lstStyle/>
          <a:p>
            <a:pPr marL="342900" indent="-342900" algn="ctr">
              <a:spcBef>
                <a:spcPct val="20000"/>
              </a:spcBef>
              <a:defRPr/>
            </a:pPr>
            <a:r>
              <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r>
              <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hlinkClick r:id="rId4"/>
              </a:rPr>
              <a:t>http://</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hlinkClick r:id="rId4"/>
              </a:rPr>
              <a:t>www.sos.wa.gov/archives</a:t>
            </a:r>
            <a:r>
              <a:rPr lang="en-US" sz="2600" b="0" kern="0" dirty="0" smtClean="0">
                <a:solidFill>
                  <a:srgbClr val="C00000"/>
                </a:solidFill>
                <a:effectLst>
                  <a:outerShdw blurRad="38100" dist="38100" dir="2700000" algn="tl">
                    <a:srgbClr val="000000">
                      <a:alpha val="43137"/>
                    </a:srgbClr>
                  </a:outerShdw>
                </a:effectLst>
                <a:latin typeface="Century Gothic" pitchFamily="34" charset="0"/>
                <a:cs typeface="Arial" pitchFamily="34" charset="0"/>
              </a:rPr>
              <a:t> </a:t>
            </a:r>
            <a:endParaRPr lang="en-US" sz="2600" b="0" kern="0" dirty="0">
              <a:solidFill>
                <a:srgbClr val="C00000"/>
              </a:solidFill>
              <a:effectLst>
                <a:outerShdw blurRad="38100" dist="38100" dir="2700000" algn="tl">
                  <a:srgbClr val="000000">
                    <a:alpha val="43137"/>
                  </a:srgbClr>
                </a:outerShdw>
              </a:effectLst>
              <a:latin typeface="Century Gothic" pitchFamily="34" charset="0"/>
              <a:cs typeface="Arial" pitchFamily="34" charset="0"/>
            </a:endParaRPr>
          </a:p>
        </p:txBody>
      </p:sp>
      <p:pic>
        <p:nvPicPr>
          <p:cNvPr id="7" name="Picture 6"/>
          <p:cNvPicPr>
            <a:picLocks noChangeAspect="1"/>
          </p:cNvPicPr>
          <p:nvPr/>
        </p:nvPicPr>
        <p:blipFill rotWithShape="1">
          <a:blip r:embed="rId5"/>
          <a:srcRect l="1504" t="15037" r="51880" b="6015"/>
          <a:stretch/>
        </p:blipFill>
        <p:spPr>
          <a:xfrm>
            <a:off x="152400" y="228599"/>
            <a:ext cx="8623906" cy="5842001"/>
          </a:xfrm>
          <a:prstGeom prst="rect">
            <a:avLst/>
          </a:prstGeom>
        </p:spPr>
      </p:pic>
      <p:pic>
        <p:nvPicPr>
          <p:cNvPr id="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42447" r="50000"/>
          <a:stretch/>
        </p:blipFill>
        <p:spPr bwMode="auto">
          <a:xfrm>
            <a:off x="4267200" y="115724"/>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872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6645"/>
          <a:stretch/>
        </p:blipFill>
        <p:spPr>
          <a:xfrm>
            <a:off x="0" y="441091"/>
            <a:ext cx="9144000" cy="5578710"/>
          </a:xfrm>
          <a:prstGeom prst="rect">
            <a:avLst/>
          </a:prstGeom>
        </p:spPr>
      </p:pic>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1828800" y="41910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6183242"/>
            <a:ext cx="7076424" cy="369332"/>
          </a:xfrm>
          <a:prstGeom prst="rect">
            <a:avLst/>
          </a:prstGeom>
          <a:noFill/>
        </p:spPr>
        <p:txBody>
          <a:bodyPr wrap="none" rtlCol="0">
            <a:spAutoFit/>
          </a:bodyPr>
          <a:lstStyle/>
          <a:p>
            <a:r>
              <a:rPr lang="en-US" dirty="0">
                <a:hlinkClick r:id="rId6"/>
              </a:rPr>
              <a:t>http://</a:t>
            </a:r>
            <a:r>
              <a:rPr lang="en-US" dirty="0" smtClean="0">
                <a:hlinkClick r:id="rId6"/>
              </a:rPr>
              <a:t>www.sos.wa.gov/archives/recordsmanagement/records_local.aspx</a:t>
            </a:r>
            <a:r>
              <a:rPr lang="en-US" dirty="0" smtClean="0"/>
              <a:t> </a:t>
            </a:r>
            <a:endParaRPr lang="en-US" dirty="0"/>
          </a:p>
        </p:txBody>
      </p:sp>
    </p:spTree>
    <p:extLst>
      <p:ext uri="{BB962C8B-B14F-4D97-AF65-F5344CB8AC3E}">
        <p14:creationId xmlns:p14="http://schemas.microsoft.com/office/powerpoint/2010/main" val="410665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0" t="13293" r="2699" b="10913"/>
          <a:stretch/>
        </p:blipFill>
        <p:spPr bwMode="auto">
          <a:xfrm>
            <a:off x="152400" y="152400"/>
            <a:ext cx="8839200" cy="565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2317596" y="22098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68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7588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077009" y="2765425"/>
            <a:ext cx="51619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r"/>
            <a:r>
              <a:rPr lang="en-US" sz="8000" dirty="0">
                <a:effectLst>
                  <a:outerShdw blurRad="38100" dist="38100" dir="2700000" algn="tl">
                    <a:srgbClr val="000000">
                      <a:alpha val="43137"/>
                    </a:srgbClr>
                  </a:outerShdw>
                </a:effectLst>
                <a:latin typeface="Century Gothic" pitchFamily="34" charset="0"/>
              </a:rPr>
              <a:t>Database</a:t>
            </a:r>
          </a:p>
        </p:txBody>
      </p:sp>
      <p:cxnSp>
        <p:nvCxnSpPr>
          <p:cNvPr id="8" name="Straight Arrow Connector 7"/>
          <p:cNvCxnSpPr/>
          <p:nvPr/>
        </p:nvCxnSpPr>
        <p:spPr bwMode="auto">
          <a:xfrm rot="10800000" flipV="1">
            <a:off x="4953000" y="2286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bwMode="auto">
          <a:xfrm rot="10800000" flipV="1">
            <a:off x="2895600" y="2286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046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2" y="381000"/>
            <a:ext cx="73104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rot="10800000" flipV="1">
            <a:off x="4957762" y="6096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bwMode="auto">
          <a:xfrm rot="10800000" flipV="1">
            <a:off x="2824162" y="6096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3" name="Rectangle 12"/>
          <p:cNvSpPr>
            <a:spLocks noChangeArrowheads="1"/>
          </p:cNvSpPr>
          <p:nvPr/>
        </p:nvSpPr>
        <p:spPr bwMode="auto">
          <a:xfrm>
            <a:off x="2671762" y="2286000"/>
            <a:ext cx="533400" cy="22860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14" name="Rectangle 13"/>
          <p:cNvSpPr>
            <a:spLocks noChangeArrowheads="1"/>
          </p:cNvSpPr>
          <p:nvPr/>
        </p:nvSpPr>
        <p:spPr bwMode="auto">
          <a:xfrm>
            <a:off x="2443162" y="3048000"/>
            <a:ext cx="533400" cy="228600"/>
          </a:xfrm>
          <a:prstGeom prst="rect">
            <a:avLst/>
          </a:prstGeom>
          <a:solidFill>
            <a:schemeClr val="bg1">
              <a:alpha val="0"/>
            </a:schemeClr>
          </a:solidFill>
          <a:ln w="22225" algn="ctr">
            <a:solidFill>
              <a:srgbClr val="FF0000"/>
            </a:solidFill>
            <a:round/>
            <a:headEnd/>
            <a:tailEnd/>
          </a:ln>
        </p:spPr>
        <p:txBody>
          <a:bodyPr/>
          <a:lstStyle/>
          <a:p>
            <a:endParaRPr lang="en-US"/>
          </a:p>
        </p:txBody>
      </p:sp>
      <p:sp>
        <p:nvSpPr>
          <p:cNvPr id="15" name="Rectangle 14"/>
          <p:cNvSpPr>
            <a:spLocks noChangeArrowheads="1"/>
          </p:cNvSpPr>
          <p:nvPr/>
        </p:nvSpPr>
        <p:spPr bwMode="auto">
          <a:xfrm>
            <a:off x="1833562" y="4648200"/>
            <a:ext cx="533400" cy="228600"/>
          </a:xfrm>
          <a:prstGeom prst="rect">
            <a:avLst/>
          </a:prstGeom>
          <a:solidFill>
            <a:schemeClr val="bg1">
              <a:alpha val="0"/>
            </a:schemeClr>
          </a:solidFill>
          <a:ln w="22225" algn="ctr">
            <a:solidFill>
              <a:srgbClr val="FF0000"/>
            </a:solidFill>
            <a:round/>
            <a:headEnd/>
            <a:tailEnd/>
          </a:ln>
        </p:spPr>
        <p:txBody>
          <a:bodyPr/>
          <a:lstStyle/>
          <a:p>
            <a:endParaRPr lang="en-US"/>
          </a:p>
        </p:txBody>
      </p:sp>
      <p:cxnSp>
        <p:nvCxnSpPr>
          <p:cNvPr id="16" name="Straight Arrow Connector 15"/>
          <p:cNvCxnSpPr/>
          <p:nvPr/>
        </p:nvCxnSpPr>
        <p:spPr bwMode="auto">
          <a:xfrm rot="10800000" flipV="1">
            <a:off x="4957762" y="8382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bwMode="auto">
          <a:xfrm rot="10800000" flipV="1">
            <a:off x="2747962" y="838200"/>
            <a:ext cx="838200" cy="381000"/>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361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0" t="13293" r="2699" b="10913"/>
          <a:stretch/>
        </p:blipFill>
        <p:spPr bwMode="auto">
          <a:xfrm>
            <a:off x="152400" y="152400"/>
            <a:ext cx="8839200" cy="565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3810000" y="38100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201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69" t="13311" r="3395" b="6636"/>
          <a:stretch/>
        </p:blipFill>
        <p:spPr bwMode="auto">
          <a:xfrm>
            <a:off x="304800" y="228600"/>
            <a:ext cx="851236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5486400" y="42672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71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Rectangle 4"/>
          <p:cNvSpPr>
            <a:spLocks noChangeArrowheads="1"/>
          </p:cNvSpPr>
          <p:nvPr/>
        </p:nvSpPr>
        <p:spPr bwMode="auto">
          <a:xfrm>
            <a:off x="990600" y="1143000"/>
            <a:ext cx="7315200" cy="1447800"/>
          </a:xfrm>
          <a:prstGeom prst="rect">
            <a:avLst/>
          </a:prstGeom>
          <a:noFill/>
          <a:ln w="9525">
            <a:noFill/>
            <a:miter lim="800000"/>
            <a:headEnd/>
            <a:tailEnd/>
          </a:ln>
          <a:effectLst/>
        </p:spPr>
        <p:txBody>
          <a:bodyPr anchor="ctr"/>
          <a:lstStyle/>
          <a:p>
            <a:pPr>
              <a:defRPr/>
            </a:pPr>
            <a:r>
              <a:rPr lang="en-US" sz="6000" dirty="0">
                <a:effectLst>
                  <a:outerShdw blurRad="38100" dist="38100" dir="2700000" algn="tl">
                    <a:srgbClr val="000000"/>
                  </a:outerShdw>
                </a:effectLst>
                <a:latin typeface="Century Gothic" pitchFamily="34" charset="0"/>
              </a:rPr>
              <a:t>Points of Emphasis</a:t>
            </a:r>
            <a:r>
              <a:rPr lang="en-US" sz="5400" dirty="0">
                <a:effectLst>
                  <a:outerShdw blurRad="38100" dist="38100" dir="2700000" algn="tl">
                    <a:srgbClr val="000000"/>
                  </a:outerShdw>
                </a:effectLst>
                <a:latin typeface="Century Gothic" pitchFamily="34" charset="0"/>
              </a:rPr>
              <a:t> </a:t>
            </a:r>
            <a:endParaRPr lang="en-US" sz="3600" dirty="0">
              <a:effectLst>
                <a:outerShdw blurRad="38100" dist="38100" dir="2700000" algn="tl">
                  <a:srgbClr val="000000"/>
                </a:outerShdw>
              </a:effectLst>
              <a:latin typeface="Century Gothic" pitchFamily="34" charset="0"/>
            </a:endParaRPr>
          </a:p>
        </p:txBody>
      </p:sp>
      <p:sp>
        <p:nvSpPr>
          <p:cNvPr id="7" name="Text Box 5"/>
          <p:cNvSpPr txBox="1">
            <a:spLocks noChangeArrowheads="1"/>
          </p:cNvSpPr>
          <p:nvPr/>
        </p:nvSpPr>
        <p:spPr bwMode="auto">
          <a:xfrm>
            <a:off x="1066800" y="2819400"/>
            <a:ext cx="6781800" cy="2031325"/>
          </a:xfrm>
          <a:prstGeom prst="rect">
            <a:avLst/>
          </a:prstGeom>
          <a:noFill/>
          <a:ln w="12700" cap="sq">
            <a:noFill/>
            <a:miter lim="800000"/>
            <a:headEnd type="none" w="sm" len="sm"/>
            <a:tailEnd type="none" w="sm" len="sm"/>
          </a:ln>
          <a:effectLst/>
        </p:spPr>
        <p:txBody>
          <a:bodyPr wrap="square">
            <a:spAutoFit/>
          </a:bodyPr>
          <a:lstStyle/>
          <a:p>
            <a:pPr eaLnBrk="0" hangingPunct="0">
              <a:spcBef>
                <a:spcPct val="150000"/>
              </a:spcBef>
              <a:defRPr/>
            </a:pPr>
            <a:r>
              <a:rPr lang="en-US" sz="3600" dirty="0">
                <a:solidFill>
                  <a:srgbClr val="C00000"/>
                </a:solidFill>
                <a:effectLst>
                  <a:outerShdw blurRad="38100" dist="38100" dir="2700000" algn="tl">
                    <a:srgbClr val="000000"/>
                  </a:outerShdw>
                </a:effectLst>
                <a:latin typeface="Century Gothic" pitchFamily="34" charset="0"/>
              </a:rPr>
              <a:t>Legal Requirements</a:t>
            </a:r>
          </a:p>
          <a:p>
            <a:pPr eaLnBrk="0" hangingPunct="0">
              <a:spcBef>
                <a:spcPct val="25000"/>
              </a:spcBef>
              <a:defRPr/>
            </a:pPr>
            <a:endParaRPr lang="en-US" sz="3600" dirty="0">
              <a:solidFill>
                <a:srgbClr val="C00000"/>
              </a:solidFill>
              <a:effectLst>
                <a:outerShdw blurRad="38100" dist="38100" dir="2700000" algn="tl">
                  <a:srgbClr val="000000"/>
                </a:outerShdw>
              </a:effectLst>
              <a:latin typeface="Century Gothic" pitchFamily="34" charset="0"/>
            </a:endParaRPr>
          </a:p>
          <a:p>
            <a:pPr eaLnBrk="0" hangingPunct="0">
              <a:spcBef>
                <a:spcPct val="25000"/>
              </a:spcBef>
              <a:defRPr/>
            </a:pPr>
            <a:r>
              <a:rPr lang="en-US" sz="3600" dirty="0">
                <a:solidFill>
                  <a:srgbClr val="C00000"/>
                </a:solidFill>
                <a:effectLst>
                  <a:outerShdw blurRad="38100" dist="38100" dir="2700000" algn="tl">
                    <a:srgbClr val="000000"/>
                  </a:outerShdw>
                </a:effectLst>
                <a:latin typeface="Century Gothic" pitchFamily="34" charset="0"/>
              </a:rPr>
              <a:t>Records Disposition </a:t>
            </a:r>
            <a:r>
              <a:rPr lang="en-US" sz="3600" dirty="0" smtClean="0">
                <a:solidFill>
                  <a:srgbClr val="C00000"/>
                </a:solidFill>
                <a:effectLst>
                  <a:outerShdw blurRad="38100" dist="38100" dir="2700000" algn="tl">
                    <a:srgbClr val="000000"/>
                  </a:outerShdw>
                </a:effectLst>
                <a:latin typeface="Century Gothic" pitchFamily="34" charset="0"/>
              </a:rPr>
              <a:t>Authority</a:t>
            </a:r>
          </a:p>
        </p:txBody>
      </p:sp>
    </p:spTree>
    <p:extLst>
      <p:ext uri="{BB962C8B-B14F-4D97-AF65-F5344CB8AC3E}">
        <p14:creationId xmlns:p14="http://schemas.microsoft.com/office/powerpoint/2010/main" val="1925049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5" t="13732" r="2817" b="7570"/>
          <a:stretch/>
        </p:blipFill>
        <p:spPr bwMode="auto">
          <a:xfrm>
            <a:off x="228599" y="304800"/>
            <a:ext cx="873214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885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4" name="TextBox 3"/>
          <p:cNvSpPr txBox="1"/>
          <p:nvPr/>
        </p:nvSpPr>
        <p:spPr>
          <a:xfrm>
            <a:off x="876300" y="1143000"/>
            <a:ext cx="7135287" cy="3170099"/>
          </a:xfrm>
          <a:prstGeom prst="rect">
            <a:avLst/>
          </a:prstGeom>
          <a:noFill/>
        </p:spPr>
        <p:txBody>
          <a:bodyPr wrap="none" rtlCol="0">
            <a:spAutoFit/>
          </a:bodyPr>
          <a:lstStyle/>
          <a:p>
            <a:r>
              <a:rPr lang="en-US" sz="20000" dirty="0" smtClean="0">
                <a:solidFill>
                  <a:srgbClr val="C00000"/>
                </a:solidFill>
                <a:effectLst>
                  <a:outerShdw blurRad="38100" dist="38100" dir="2700000" algn="tl">
                    <a:srgbClr val="000000">
                      <a:alpha val="43137"/>
                    </a:srgbClr>
                  </a:outerShdw>
                </a:effectLst>
                <a:latin typeface="Century Gothic" pitchFamily="34" charset="0"/>
              </a:rPr>
              <a:t>Break</a:t>
            </a:r>
            <a:endParaRPr lang="en-US" sz="20000"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428620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76200" y="6234043"/>
            <a:ext cx="1219200" cy="547757"/>
          </a:xfrm>
          <a:prstGeom prst="rect">
            <a:avLst/>
          </a:prstGeom>
        </p:spPr>
      </p:pic>
      <p:sp>
        <p:nvSpPr>
          <p:cNvPr id="3" name="TextBox 2"/>
          <p:cNvSpPr txBox="1"/>
          <p:nvPr/>
        </p:nvSpPr>
        <p:spPr>
          <a:xfrm>
            <a:off x="533400" y="914400"/>
            <a:ext cx="8229600" cy="5262979"/>
          </a:xfrm>
          <a:prstGeom prst="rect">
            <a:avLst/>
          </a:prstGeom>
          <a:noFill/>
        </p:spPr>
        <p:txBody>
          <a:bodyPr wrap="square">
            <a:spAutoFit/>
          </a:bodyPr>
          <a:lstStyle/>
          <a:p>
            <a:pPr marL="742950" indent="-742950">
              <a:spcBef>
                <a:spcPts val="1800"/>
              </a:spcBef>
              <a:buFontTx/>
              <a:buAutoNum type="arabicPeriod"/>
              <a:defRPr/>
            </a:pPr>
            <a:r>
              <a:rPr lang="en-US" sz="3600" dirty="0">
                <a:solidFill>
                  <a:srgbClr val="C00000"/>
                </a:solidFill>
                <a:effectLst>
                  <a:outerShdw blurRad="38100" dist="38100" dir="2700000" algn="tl">
                    <a:srgbClr val="000000">
                      <a:alpha val="43137"/>
                    </a:srgbClr>
                  </a:outerShdw>
                </a:effectLst>
                <a:latin typeface="Century Gothic" pitchFamily="34" charset="0"/>
              </a:rPr>
              <a:t>Agency Management</a:t>
            </a:r>
            <a:r>
              <a:rPr lang="en-US" sz="3600" dirty="0">
                <a:solidFill>
                  <a:srgbClr val="FFFF00"/>
                </a:solidFill>
                <a:effectLst>
                  <a:outerShdw blurRad="38100" dist="38100" dir="2700000" algn="tl">
                    <a:srgbClr val="000000">
                      <a:alpha val="43137"/>
                    </a:srgbClr>
                  </a:outerShdw>
                </a:effectLst>
                <a:latin typeface="Century Gothic" pitchFamily="34" charset="0"/>
              </a:rPr>
              <a:t/>
            </a:r>
            <a:br>
              <a:rPr lang="en-US" sz="3600" dirty="0">
                <a:solidFill>
                  <a:srgbClr val="FFFF00"/>
                </a:solidFill>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1.1 Administration (General)</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1.2 Authorization/Certification</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1.3 </a:t>
            </a:r>
            <a:r>
              <a:rPr lang="en-US" sz="2000" dirty="0" smtClean="0">
                <a:effectLst>
                  <a:outerShdw blurRad="38100" dist="38100" dir="2700000" algn="tl">
                    <a:srgbClr val="000000">
                      <a:alpha val="43137"/>
                    </a:srgbClr>
                  </a:outerShdw>
                </a:effectLst>
                <a:latin typeface="Century Gothic" pitchFamily="34" charset="0"/>
              </a:rPr>
              <a:t>Charter, Jurisdiction, and Mission</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1.4 </a:t>
            </a:r>
            <a:r>
              <a:rPr lang="en-US" sz="2000" dirty="0">
                <a:effectLst>
                  <a:outerShdw blurRad="38100" dist="38100" dir="2700000" algn="tl">
                    <a:srgbClr val="000000">
                      <a:alpha val="43137"/>
                    </a:srgbClr>
                  </a:outerShdw>
                </a:effectLst>
                <a:latin typeface="Century Gothic" pitchFamily="34" charset="0"/>
              </a:rPr>
              <a:t>Community Relations</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1.5 </a:t>
            </a:r>
            <a:r>
              <a:rPr lang="en-US" sz="2000" dirty="0">
                <a:effectLst>
                  <a:outerShdw blurRad="38100" dist="38100" dir="2700000" algn="tl">
                    <a:srgbClr val="000000">
                      <a:alpha val="43137"/>
                    </a:srgbClr>
                  </a:outerShdw>
                </a:effectLst>
                <a:latin typeface="Century Gothic" pitchFamily="34" charset="0"/>
              </a:rPr>
              <a:t>Contracts / </a:t>
            </a:r>
            <a:r>
              <a:rPr lang="en-US" sz="2000" dirty="0" smtClean="0">
                <a:effectLst>
                  <a:outerShdw blurRad="38100" dist="38100" dir="2700000" algn="tl">
                    <a:srgbClr val="000000">
                      <a:alpha val="43137"/>
                    </a:srgbClr>
                  </a:outerShdw>
                </a:effectLst>
                <a:latin typeface="Century Gothic" pitchFamily="34" charset="0"/>
              </a:rPr>
              <a:t>Agreements</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1.6 Elections (Elected Officials, Initiatives and Referenda)</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1.7 Emergency Planning, Response and Recovery</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1.8</a:t>
            </a:r>
            <a:r>
              <a:rPr lang="en-US" sz="2000" dirty="0">
                <a:effectLst>
                  <a:outerShdw blurRad="38100" dist="38100" dir="2700000" algn="tl">
                    <a:srgbClr val="000000">
                      <a:alpha val="43137"/>
                    </a:srgbClr>
                  </a:outerShdw>
                </a:effectLst>
                <a:latin typeface="Century Gothic" pitchFamily="34" charset="0"/>
              </a:rPr>
              <a:t> </a:t>
            </a:r>
            <a:r>
              <a:rPr lang="en-US" sz="2000" dirty="0" smtClean="0">
                <a:effectLst>
                  <a:outerShdw blurRad="38100" dist="38100" dir="2700000" algn="tl">
                    <a:srgbClr val="000000">
                      <a:alpha val="43137"/>
                    </a:srgbClr>
                  </a:outerShdw>
                </a:effectLst>
                <a:latin typeface="Century Gothic" pitchFamily="34" charset="0"/>
              </a:rPr>
              <a:t>Legal Affairs</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1.9 Local Government Legislation</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1.10 Meetings and Hearings</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1.11 Planning</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1.12 </a:t>
            </a:r>
            <a:r>
              <a:rPr lang="en-US" sz="2000" dirty="0">
                <a:effectLst>
                  <a:outerShdw blurRad="38100" dist="38100" dir="2700000" algn="tl">
                    <a:srgbClr val="000000">
                      <a:alpha val="43137"/>
                    </a:srgbClr>
                  </a:outerShdw>
                </a:effectLst>
                <a:latin typeface="Century Gothic" pitchFamily="34" charset="0"/>
              </a:rPr>
              <a:t>Policies &amp; </a:t>
            </a:r>
            <a:r>
              <a:rPr lang="en-US" sz="2000" dirty="0" smtClean="0">
                <a:effectLst>
                  <a:outerShdw blurRad="38100" dist="38100" dir="2700000" algn="tl">
                    <a:srgbClr val="000000">
                      <a:alpha val="43137"/>
                    </a:srgbClr>
                  </a:outerShdw>
                </a:effectLst>
                <a:latin typeface="Century Gothic" pitchFamily="34" charset="0"/>
              </a:rPr>
              <a:t>Procedures</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1.13 Reporting</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1.14 </a:t>
            </a:r>
            <a:r>
              <a:rPr lang="en-US" sz="2000" dirty="0">
                <a:effectLst>
                  <a:outerShdw blurRad="38100" dist="38100" dir="2700000" algn="tl">
                    <a:srgbClr val="000000">
                      <a:alpha val="43137"/>
                    </a:srgbClr>
                  </a:outerShdw>
                </a:effectLst>
                <a:latin typeface="Century Gothic" pitchFamily="34" charset="0"/>
              </a:rPr>
              <a:t>Risk Management / </a:t>
            </a:r>
            <a:r>
              <a:rPr lang="en-US" sz="2000" dirty="0" smtClean="0">
                <a:effectLst>
                  <a:outerShdw blurRad="38100" dist="38100" dir="2700000" algn="tl">
                    <a:srgbClr val="000000">
                      <a:alpha val="43137"/>
                    </a:srgbClr>
                  </a:outerShdw>
                </a:effectLst>
                <a:latin typeface="Century Gothic" pitchFamily="34" charset="0"/>
              </a:rPr>
              <a:t>Insurance</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1.15 Training</a:t>
            </a:r>
            <a:endParaRPr lang="en-US" sz="2000" dirty="0">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228600" y="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679162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Box 2"/>
          <p:cNvSpPr txBox="1"/>
          <p:nvPr/>
        </p:nvSpPr>
        <p:spPr>
          <a:xfrm>
            <a:off x="228600" y="15240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1841500" y="1372374"/>
            <a:ext cx="6388100" cy="4647426"/>
          </a:xfrm>
          <a:prstGeom prst="rect">
            <a:avLst/>
          </a:prstGeom>
          <a:noFill/>
        </p:spPr>
        <p:txBody>
          <a:bodyPr wrap="square">
            <a:spAutoFit/>
          </a:bodyPr>
          <a:lstStyle/>
          <a:p>
            <a:pPr marL="742950" indent="-742950">
              <a:spcBef>
                <a:spcPts val="1800"/>
              </a:spcBef>
              <a:buFontTx/>
              <a:buAutoNum type="arabicPeriod" startAt="2"/>
              <a:defRPr/>
            </a:pPr>
            <a:r>
              <a:rPr lang="en-US" sz="3600" dirty="0">
                <a:solidFill>
                  <a:srgbClr val="C00000"/>
                </a:solidFill>
                <a:effectLst>
                  <a:outerShdw blurRad="38100" dist="38100" dir="2700000" algn="tl">
                    <a:srgbClr val="000000">
                      <a:alpha val="43137"/>
                    </a:srgbClr>
                  </a:outerShdw>
                </a:effectLst>
                <a:latin typeface="Century Gothic" pitchFamily="34" charset="0"/>
              </a:rPr>
              <a:t>Asset Management</a:t>
            </a:r>
            <a:br>
              <a:rPr lang="en-US" sz="3600" dirty="0">
                <a:solidFill>
                  <a:srgbClr val="C00000"/>
                </a:solidFill>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2.1 </a:t>
            </a:r>
            <a:r>
              <a:rPr lang="en-US" sz="2000" dirty="0" smtClean="0">
                <a:effectLst>
                  <a:outerShdw blurRad="38100" dist="38100" dir="2700000" algn="tl">
                    <a:srgbClr val="000000">
                      <a:alpha val="43137"/>
                    </a:srgbClr>
                  </a:outerShdw>
                </a:effectLst>
                <a:latin typeface="Century Gothic" pitchFamily="34" charset="0"/>
              </a:rPr>
              <a:t>Acquisition/Ownership</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2.2 Authorization/Certification</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2.3 Construction</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2.4 </a:t>
            </a:r>
            <a:r>
              <a:rPr lang="en-US" sz="2000" dirty="0">
                <a:effectLst>
                  <a:outerShdw blurRad="38100" dist="38100" dir="2700000" algn="tl">
                    <a:srgbClr val="000000">
                      <a:alpha val="43137"/>
                    </a:srgbClr>
                  </a:outerShdw>
                </a:effectLst>
                <a:latin typeface="Century Gothic" pitchFamily="34" charset="0"/>
              </a:rPr>
              <a:t>Disposal</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2.4 Electronic Information Systems</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2.5 </a:t>
            </a:r>
            <a:r>
              <a:rPr lang="en-US" sz="2000" dirty="0" smtClean="0">
                <a:effectLst>
                  <a:outerShdw blurRad="38100" dist="38100" dir="2700000" algn="tl">
                    <a:srgbClr val="000000">
                      <a:alpha val="43137"/>
                    </a:srgbClr>
                  </a:outerShdw>
                </a:effectLst>
                <a:latin typeface="Century Gothic" pitchFamily="34" charset="0"/>
              </a:rPr>
              <a:t>Hazardous Materials </a:t>
            </a:r>
            <a:r>
              <a:rPr lang="en-US" sz="2000" dirty="0">
                <a:effectLst>
                  <a:outerShdw blurRad="38100" dist="38100" dir="2700000" algn="tl">
                    <a:srgbClr val="000000">
                      <a:alpha val="43137"/>
                    </a:srgbClr>
                  </a:outerShdw>
                </a:effectLst>
                <a:latin typeface="Century Gothic" pitchFamily="34" charset="0"/>
              </a:rPr>
              <a:t>Management</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2.6 </a:t>
            </a:r>
            <a:r>
              <a:rPr lang="en-US" sz="2000" dirty="0" smtClean="0">
                <a:effectLst>
                  <a:outerShdw blurRad="38100" dist="38100" dir="2700000" algn="tl">
                    <a:srgbClr val="000000">
                      <a:alpha val="43137"/>
                    </a:srgbClr>
                  </a:outerShdw>
                </a:effectLst>
                <a:latin typeface="Century Gothic" pitchFamily="34" charset="0"/>
              </a:rPr>
              <a:t>Inspection/Monitoring</a:t>
            </a:r>
            <a:br>
              <a:rPr lang="en-US" sz="2000" dirty="0" smtClean="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2.7 Inventory</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2.8 </a:t>
            </a:r>
            <a:r>
              <a:rPr lang="en-US" sz="2000" dirty="0">
                <a:effectLst>
                  <a:outerShdw blurRad="38100" dist="38100" dir="2700000" algn="tl">
                    <a:srgbClr val="000000">
                      <a:alpha val="43137"/>
                    </a:srgbClr>
                  </a:outerShdw>
                </a:effectLst>
                <a:latin typeface="Century Gothic" pitchFamily="34" charset="0"/>
              </a:rPr>
              <a:t>Maintenance</a:t>
            </a:r>
            <a:br>
              <a:rPr lang="en-US" sz="2000" dirty="0">
                <a:effectLst>
                  <a:outerShdw blurRad="38100" dist="38100" dir="2700000" algn="tl">
                    <a:srgbClr val="000000">
                      <a:alpha val="43137"/>
                    </a:srgbClr>
                  </a:outerShdw>
                </a:effectLst>
                <a:latin typeface="Century Gothic" pitchFamily="34" charset="0"/>
              </a:rPr>
            </a:br>
            <a:r>
              <a:rPr lang="en-US" sz="2000" dirty="0">
                <a:effectLst>
                  <a:outerShdw blurRad="38100" dist="38100" dir="2700000" algn="tl">
                    <a:srgbClr val="000000">
                      <a:alpha val="43137"/>
                    </a:srgbClr>
                  </a:outerShdw>
                </a:effectLst>
                <a:latin typeface="Century Gothic" pitchFamily="34" charset="0"/>
              </a:rPr>
              <a:t>2.9 </a:t>
            </a:r>
            <a:r>
              <a:rPr lang="en-US" sz="2000" dirty="0" smtClean="0">
                <a:effectLst>
                  <a:outerShdw blurRad="38100" dist="38100" dir="2700000" algn="tl">
                    <a:srgbClr val="000000">
                      <a:alpha val="43137"/>
                    </a:srgbClr>
                  </a:outerShdw>
                </a:effectLst>
                <a:latin typeface="Century Gothic" pitchFamily="34" charset="0"/>
              </a:rPr>
              <a:t>Planning</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2.10 Reporting</a:t>
            </a:r>
            <a:r>
              <a:rPr lang="en-US" sz="2000" dirty="0">
                <a:effectLst>
                  <a:outerShdw blurRad="38100" dist="38100" dir="2700000" algn="tl">
                    <a:srgbClr val="000000">
                      <a:alpha val="43137"/>
                    </a:srgbClr>
                  </a:outerShdw>
                </a:effectLst>
                <a:latin typeface="Century Gothic" pitchFamily="34" charset="0"/>
              </a:rPr>
              <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2.11 </a:t>
            </a:r>
            <a:r>
              <a:rPr lang="en-US" sz="2000" dirty="0">
                <a:effectLst>
                  <a:outerShdw blurRad="38100" dist="38100" dir="2700000" algn="tl">
                    <a:srgbClr val="000000">
                      <a:alpha val="43137"/>
                    </a:srgbClr>
                  </a:outerShdw>
                </a:effectLst>
                <a:latin typeface="Century Gothic" pitchFamily="34" charset="0"/>
              </a:rPr>
              <a:t>Security</a:t>
            </a:r>
            <a:br>
              <a:rPr lang="en-US" sz="2000" dirty="0">
                <a:effectLst>
                  <a:outerShdw blurRad="38100" dist="38100" dir="2700000" algn="tl">
                    <a:srgbClr val="000000">
                      <a:alpha val="43137"/>
                    </a:srgbClr>
                  </a:outerShdw>
                </a:effectLst>
                <a:latin typeface="Century Gothic" pitchFamily="34" charset="0"/>
              </a:rPr>
            </a:br>
            <a:r>
              <a:rPr lang="en-US" sz="2000" dirty="0" smtClean="0">
                <a:effectLst>
                  <a:outerShdw blurRad="38100" dist="38100" dir="2700000" algn="tl">
                    <a:srgbClr val="000000">
                      <a:alpha val="43137"/>
                    </a:srgbClr>
                  </a:outerShdw>
                </a:effectLst>
                <a:latin typeface="Century Gothic" pitchFamily="34" charset="0"/>
              </a:rPr>
              <a:t>2.12 Usage and Operations</a:t>
            </a:r>
            <a:endParaRPr lang="en-US" sz="20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278071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Box 2"/>
          <p:cNvSpPr txBox="1"/>
          <p:nvPr/>
        </p:nvSpPr>
        <p:spPr>
          <a:xfrm>
            <a:off x="228600" y="45720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1371600" y="1657350"/>
            <a:ext cx="6553200" cy="4339650"/>
          </a:xfrm>
          <a:prstGeom prst="rect">
            <a:avLst/>
          </a:prstGeom>
          <a:noFill/>
        </p:spPr>
        <p:txBody>
          <a:bodyPr wrap="square">
            <a:spAutoFit/>
          </a:bodyPr>
          <a:lstStyle/>
          <a:p>
            <a:pPr marL="742950" indent="-742950">
              <a:spcBef>
                <a:spcPts val="1800"/>
              </a:spcBef>
              <a:defRPr/>
            </a:pPr>
            <a:r>
              <a:rPr lang="en-US" sz="3600" dirty="0" smtClean="0">
                <a:solidFill>
                  <a:srgbClr val="C00000"/>
                </a:solidFill>
                <a:effectLst>
                  <a:outerShdw blurRad="38100" dist="38100" dir="2700000" algn="tl">
                    <a:srgbClr val="000000">
                      <a:alpha val="43137"/>
                    </a:srgbClr>
                  </a:outerShdw>
                </a:effectLst>
                <a:latin typeface="Century Gothic" pitchFamily="34" charset="0"/>
              </a:rPr>
              <a:t>3.   Financial Management</a:t>
            </a:r>
            <a:r>
              <a:rPr lang="en-US" sz="3600" dirty="0" smtClean="0">
                <a:solidFill>
                  <a:srgbClr val="99FF33"/>
                </a:solidFill>
                <a:effectLst>
                  <a:outerShdw blurRad="38100" dist="38100" dir="2700000" algn="tl">
                    <a:srgbClr val="000000">
                      <a:alpha val="43137"/>
                    </a:srgbClr>
                  </a:outerShdw>
                </a:effectLst>
                <a:latin typeface="Century Gothic" pitchFamily="34" charset="0"/>
              </a:rPr>
              <a:t/>
            </a:r>
            <a:br>
              <a:rPr lang="en-US" sz="3600" dirty="0" smtClean="0">
                <a:solidFill>
                  <a:srgbClr val="99FF33"/>
                </a:solidFill>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3.1 Accounting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3.2 Auditing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3.3 Authorization/Certification</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3.4 Banking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3.5 Budget</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3.6 Payroll</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3.7 Planning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3.8 Purchasing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3.9 Reporting</a:t>
            </a:r>
            <a:br>
              <a:rPr lang="en-US" sz="2400" dirty="0" smtClean="0">
                <a:effectLst>
                  <a:outerShdw blurRad="38100" dist="38100" dir="2700000" algn="tl">
                    <a:srgbClr val="000000">
                      <a:alpha val="43137"/>
                    </a:srgbClr>
                  </a:outerShdw>
                </a:effectLst>
                <a:latin typeface="Century Gothic" pitchFamily="34" charset="0"/>
              </a:rPr>
            </a:br>
            <a:r>
              <a:rPr lang="en-US" sz="2400" dirty="0" smtClean="0">
                <a:effectLst>
                  <a:outerShdw blurRad="38100" dist="38100" dir="2700000" algn="tl">
                    <a:srgbClr val="000000">
                      <a:alpha val="43137"/>
                    </a:srgbClr>
                  </a:outerShdw>
                </a:effectLst>
                <a:latin typeface="Century Gothic" pitchFamily="34" charset="0"/>
              </a:rPr>
              <a:t>3.10 Taxes</a:t>
            </a:r>
            <a:endParaRPr lang="en-US" sz="24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61606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76200" y="6234043"/>
            <a:ext cx="1219200" cy="547757"/>
          </a:xfrm>
          <a:prstGeom prst="rect">
            <a:avLst/>
          </a:prstGeom>
        </p:spPr>
      </p:pic>
      <p:sp>
        <p:nvSpPr>
          <p:cNvPr id="3" name="TextBox 2"/>
          <p:cNvSpPr txBox="1"/>
          <p:nvPr/>
        </p:nvSpPr>
        <p:spPr>
          <a:xfrm>
            <a:off x="381000" y="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685800" y="1006475"/>
            <a:ext cx="8305800" cy="5047536"/>
          </a:xfrm>
          <a:prstGeom prst="rect">
            <a:avLst/>
          </a:prstGeom>
          <a:noFill/>
        </p:spPr>
        <p:txBody>
          <a:bodyPr wrap="square">
            <a:spAutoFit/>
          </a:bodyPr>
          <a:lstStyle/>
          <a:p>
            <a:pPr marL="742950" indent="-742950">
              <a:spcBef>
                <a:spcPts val="1800"/>
              </a:spcBef>
              <a:defRPr/>
            </a:pPr>
            <a:r>
              <a:rPr lang="en-US" sz="3600" dirty="0" smtClean="0">
                <a:solidFill>
                  <a:srgbClr val="C00000"/>
                </a:solidFill>
                <a:effectLst>
                  <a:outerShdw blurRad="38100" dist="38100" dir="2700000" algn="tl">
                    <a:srgbClr val="000000">
                      <a:alpha val="43137"/>
                    </a:srgbClr>
                  </a:outerShdw>
                </a:effectLst>
                <a:latin typeface="Century Gothic" pitchFamily="34" charset="0"/>
              </a:rPr>
              <a:t>4.   Human </a:t>
            </a:r>
            <a:r>
              <a:rPr lang="en-US" sz="3600" dirty="0">
                <a:solidFill>
                  <a:srgbClr val="C00000"/>
                </a:solidFill>
                <a:effectLst>
                  <a:outerShdw blurRad="38100" dist="38100" dir="2700000" algn="tl">
                    <a:srgbClr val="000000">
                      <a:alpha val="43137"/>
                    </a:srgbClr>
                  </a:outerShdw>
                </a:effectLst>
                <a:latin typeface="Century Gothic" pitchFamily="34" charset="0"/>
              </a:rPr>
              <a:t>Resource Management</a:t>
            </a:r>
            <a:br>
              <a:rPr lang="en-US" sz="3600" dirty="0">
                <a:solidFill>
                  <a:srgbClr val="C00000"/>
                </a:solidFill>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4.1 Authorization/Certification</a:t>
            </a:r>
            <a:br>
              <a:rPr lang="en-US" sz="2200" dirty="0" smtClean="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4.2 Benefits</a:t>
            </a:r>
            <a:r>
              <a:rPr lang="en-US" sz="2200" dirty="0">
                <a:effectLst>
                  <a:outerShdw blurRad="38100" dist="38100" dir="2700000" algn="tl">
                    <a:srgbClr val="000000">
                      <a:alpha val="43137"/>
                    </a:srgbClr>
                  </a:outerShdw>
                </a:effectLst>
                <a:latin typeface="Century Gothic" pitchFamily="34" charset="0"/>
              </a:rPr>
              <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4.3 </a:t>
            </a:r>
            <a:r>
              <a:rPr lang="en-US" sz="2200" dirty="0">
                <a:effectLst>
                  <a:outerShdw blurRad="38100" dist="38100" dir="2700000" algn="tl">
                    <a:srgbClr val="000000">
                      <a:alpha val="43137"/>
                    </a:srgbClr>
                  </a:outerShdw>
                </a:effectLst>
                <a:latin typeface="Century Gothic" pitchFamily="34" charset="0"/>
              </a:rPr>
              <a:t>Equity</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4.4 </a:t>
            </a:r>
            <a:r>
              <a:rPr lang="en-US" sz="2200" dirty="0">
                <a:effectLst>
                  <a:outerShdw blurRad="38100" dist="38100" dir="2700000" algn="tl">
                    <a:srgbClr val="000000">
                      <a:alpha val="43137"/>
                    </a:srgbClr>
                  </a:outerShdw>
                </a:effectLst>
                <a:latin typeface="Century Gothic" pitchFamily="34" charset="0"/>
              </a:rPr>
              <a:t>Industrial Insurance</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4.5 </a:t>
            </a:r>
            <a:r>
              <a:rPr lang="en-US" sz="2200" dirty="0">
                <a:effectLst>
                  <a:outerShdw blurRad="38100" dist="38100" dir="2700000" algn="tl">
                    <a:srgbClr val="000000">
                      <a:alpha val="43137"/>
                    </a:srgbClr>
                  </a:outerShdw>
                </a:effectLst>
                <a:latin typeface="Century Gothic" pitchFamily="34" charset="0"/>
              </a:rPr>
              <a:t>Labor Relations</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4.6 </a:t>
            </a:r>
            <a:r>
              <a:rPr lang="en-US" sz="2200" dirty="0">
                <a:effectLst>
                  <a:outerShdw blurRad="38100" dist="38100" dir="2700000" algn="tl">
                    <a:srgbClr val="000000">
                      <a:alpha val="43137"/>
                    </a:srgbClr>
                  </a:outerShdw>
                </a:effectLst>
                <a:latin typeface="Century Gothic" pitchFamily="34" charset="0"/>
              </a:rPr>
              <a:t>Misconduct / Discipline / Grievances</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4.7 </a:t>
            </a:r>
            <a:r>
              <a:rPr lang="en-US" sz="2200" dirty="0">
                <a:effectLst>
                  <a:outerShdw blurRad="38100" dist="38100" dir="2700000" algn="tl">
                    <a:srgbClr val="000000">
                      <a:alpha val="43137"/>
                    </a:srgbClr>
                  </a:outerShdw>
                </a:effectLst>
                <a:latin typeface="Century Gothic" pitchFamily="34" charset="0"/>
              </a:rPr>
              <a:t>Occupational Health and Safety</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4.8 </a:t>
            </a:r>
            <a:r>
              <a:rPr lang="en-US" sz="2200" dirty="0">
                <a:effectLst>
                  <a:outerShdw blurRad="38100" dist="38100" dir="2700000" algn="tl">
                    <a:srgbClr val="000000">
                      <a:alpha val="43137"/>
                    </a:srgbClr>
                  </a:outerShdw>
                </a:effectLst>
                <a:latin typeface="Century Gothic" pitchFamily="34" charset="0"/>
              </a:rPr>
              <a:t>Performance Management</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4.9 </a:t>
            </a:r>
            <a:r>
              <a:rPr lang="en-US" sz="2200" dirty="0">
                <a:effectLst>
                  <a:outerShdw blurRad="38100" dist="38100" dir="2700000" algn="tl">
                    <a:srgbClr val="000000">
                      <a:alpha val="43137"/>
                    </a:srgbClr>
                  </a:outerShdw>
                </a:effectLst>
                <a:latin typeface="Century Gothic" pitchFamily="34" charset="0"/>
              </a:rPr>
              <a:t>Personnel</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4.10 </a:t>
            </a:r>
            <a:r>
              <a:rPr lang="en-US" sz="2200" dirty="0">
                <a:effectLst>
                  <a:outerShdw blurRad="38100" dist="38100" dir="2700000" algn="tl">
                    <a:srgbClr val="000000">
                      <a:alpha val="43137"/>
                    </a:srgbClr>
                  </a:outerShdw>
                </a:effectLst>
                <a:latin typeface="Century Gothic" pitchFamily="34" charset="0"/>
              </a:rPr>
              <a:t>Position Development / Staff Structure</a:t>
            </a:r>
            <a:br>
              <a:rPr lang="en-US" sz="2200" dirty="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4.11 </a:t>
            </a:r>
            <a:r>
              <a:rPr lang="en-US" sz="2200" dirty="0">
                <a:effectLst>
                  <a:outerShdw blurRad="38100" dist="38100" dir="2700000" algn="tl">
                    <a:srgbClr val="000000">
                      <a:alpha val="43137"/>
                    </a:srgbClr>
                  </a:outerShdw>
                </a:effectLst>
                <a:latin typeface="Century Gothic" pitchFamily="34" charset="0"/>
              </a:rPr>
              <a:t>Recruitment / </a:t>
            </a:r>
            <a:r>
              <a:rPr lang="en-US" sz="2200" dirty="0" smtClean="0">
                <a:effectLst>
                  <a:outerShdw blurRad="38100" dist="38100" dir="2700000" algn="tl">
                    <a:srgbClr val="000000">
                      <a:alpha val="43137"/>
                    </a:srgbClr>
                  </a:outerShdw>
                </a:effectLst>
                <a:latin typeface="Century Gothic" pitchFamily="34" charset="0"/>
              </a:rPr>
              <a:t>Hiring</a:t>
            </a:r>
            <a:br>
              <a:rPr lang="en-US" sz="2200" dirty="0" smtClean="0">
                <a:effectLst>
                  <a:outerShdw blurRad="38100" dist="38100" dir="2700000" algn="tl">
                    <a:srgbClr val="000000">
                      <a:alpha val="43137"/>
                    </a:srgbClr>
                  </a:outerShdw>
                </a:effectLst>
                <a:latin typeface="Century Gothic" pitchFamily="34" charset="0"/>
              </a:rPr>
            </a:br>
            <a:r>
              <a:rPr lang="en-US" sz="2200" dirty="0" smtClean="0">
                <a:effectLst>
                  <a:outerShdw blurRad="38100" dist="38100" dir="2700000" algn="tl">
                    <a:srgbClr val="000000">
                      <a:alpha val="43137"/>
                    </a:srgbClr>
                  </a:outerShdw>
                </a:effectLst>
                <a:latin typeface="Century Gothic" pitchFamily="34" charset="0"/>
              </a:rPr>
              <a:t>4.12 Reporting</a:t>
            </a:r>
            <a:br>
              <a:rPr lang="en-US" sz="2200" dirty="0" smtClean="0">
                <a:effectLst>
                  <a:outerShdw blurRad="38100" dist="38100" dir="2700000" algn="tl">
                    <a:srgbClr val="000000">
                      <a:alpha val="43137"/>
                    </a:srgbClr>
                  </a:outerShdw>
                </a:effectLst>
                <a:latin typeface="Century Gothic" pitchFamily="34" charset="0"/>
              </a:rPr>
            </a:br>
            <a:r>
              <a:rPr lang="en-US" sz="2200" dirty="0">
                <a:effectLst>
                  <a:outerShdw blurRad="38100" dist="38100" dir="2700000" algn="tl">
                    <a:srgbClr val="000000">
                      <a:alpha val="43137"/>
                    </a:srgbClr>
                  </a:outerShdw>
                </a:effectLst>
                <a:latin typeface="Century Gothic" pitchFamily="34" charset="0"/>
              </a:rPr>
              <a:t>4.13 Staff Development</a:t>
            </a:r>
          </a:p>
        </p:txBody>
      </p:sp>
    </p:spTree>
    <p:extLst>
      <p:ext uri="{BB962C8B-B14F-4D97-AF65-F5344CB8AC3E}">
        <p14:creationId xmlns:p14="http://schemas.microsoft.com/office/powerpoint/2010/main" val="3416677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Box 2"/>
          <p:cNvSpPr txBox="1"/>
          <p:nvPr/>
        </p:nvSpPr>
        <p:spPr>
          <a:xfrm>
            <a:off x="228600" y="45720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1028700" y="1752600"/>
            <a:ext cx="7010400" cy="2862263"/>
          </a:xfrm>
          <a:prstGeom prst="rect">
            <a:avLst/>
          </a:prstGeom>
          <a:noFill/>
        </p:spPr>
        <p:txBody>
          <a:bodyPr wrap="square">
            <a:spAutoFit/>
          </a:bodyPr>
          <a:lstStyle/>
          <a:p>
            <a:pPr marL="742950" indent="-742950">
              <a:spcBef>
                <a:spcPts val="1800"/>
              </a:spcBef>
              <a:defRPr/>
            </a:pPr>
            <a:r>
              <a:rPr lang="en-US" sz="3600" dirty="0" smtClean="0">
                <a:solidFill>
                  <a:srgbClr val="C00000"/>
                </a:solidFill>
                <a:effectLst>
                  <a:outerShdw blurRad="38100" dist="38100" dir="2700000" algn="tl">
                    <a:srgbClr val="000000">
                      <a:alpha val="43137"/>
                    </a:srgbClr>
                  </a:outerShdw>
                </a:effectLst>
                <a:latin typeface="Century Gothic" pitchFamily="34" charset="0"/>
              </a:rPr>
              <a:t>5.</a:t>
            </a:r>
            <a:r>
              <a:rPr lang="en-US" sz="3600" dirty="0" smtClean="0">
                <a:solidFill>
                  <a:srgbClr val="99FF33"/>
                </a:solidFill>
                <a:effectLst>
                  <a:outerShdw blurRad="38100" dist="38100" dir="2700000" algn="tl">
                    <a:srgbClr val="000000">
                      <a:alpha val="43137"/>
                    </a:srgbClr>
                  </a:outerShdw>
                </a:effectLst>
                <a:latin typeface="Century Gothic" pitchFamily="34" charset="0"/>
              </a:rPr>
              <a:t>   </a:t>
            </a:r>
            <a:r>
              <a:rPr lang="en-US" sz="3600" dirty="0" smtClean="0">
                <a:solidFill>
                  <a:srgbClr val="C00000"/>
                </a:solidFill>
                <a:effectLst>
                  <a:outerShdw blurRad="38100" dist="38100" dir="2700000" algn="tl">
                    <a:srgbClr val="000000">
                      <a:alpha val="43137"/>
                    </a:srgbClr>
                  </a:outerShdw>
                </a:effectLst>
                <a:latin typeface="Century Gothic" pitchFamily="34" charset="0"/>
              </a:rPr>
              <a:t>Information </a:t>
            </a:r>
            <a:r>
              <a:rPr lang="en-US" sz="3600" dirty="0">
                <a:solidFill>
                  <a:srgbClr val="C00000"/>
                </a:solidFill>
                <a:effectLst>
                  <a:outerShdw blurRad="38100" dist="38100" dir="2700000" algn="tl">
                    <a:srgbClr val="000000">
                      <a:alpha val="43137"/>
                    </a:srgbClr>
                  </a:outerShdw>
                </a:effectLst>
                <a:latin typeface="Century Gothic" pitchFamily="34" charset="0"/>
              </a:rPr>
              <a:t>Management</a:t>
            </a:r>
            <a:br>
              <a:rPr lang="en-US" sz="3600" dirty="0">
                <a:solidFill>
                  <a:srgbClr val="C00000"/>
                </a:solidFill>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5.1 Forms and Publications</a:t>
            </a:r>
            <a:br>
              <a:rPr lang="en-US" sz="2400" dirty="0">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5.2 Library Services</a:t>
            </a:r>
            <a:br>
              <a:rPr lang="en-US" sz="2400" dirty="0">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5.3 Mail Services</a:t>
            </a:r>
            <a:br>
              <a:rPr lang="en-US" sz="2400" dirty="0">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5.4 Public Disclosure</a:t>
            </a:r>
            <a:br>
              <a:rPr lang="en-US" sz="2400" dirty="0">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5.5 Records Conversion</a:t>
            </a:r>
            <a:br>
              <a:rPr lang="en-US" sz="2400" dirty="0">
                <a:effectLst>
                  <a:outerShdw blurRad="38100" dist="38100" dir="2700000" algn="tl">
                    <a:srgbClr val="000000">
                      <a:alpha val="43137"/>
                    </a:srgbClr>
                  </a:outerShdw>
                </a:effectLst>
                <a:latin typeface="Century Gothic" pitchFamily="34" charset="0"/>
              </a:rPr>
            </a:br>
            <a:r>
              <a:rPr lang="en-US" sz="2400" dirty="0">
                <a:effectLst>
                  <a:outerShdw blurRad="38100" dist="38100" dir="2700000" algn="tl">
                    <a:srgbClr val="000000">
                      <a:alpha val="43137"/>
                    </a:srgbClr>
                  </a:outerShdw>
                </a:effectLst>
                <a:latin typeface="Century Gothic" pitchFamily="34" charset="0"/>
              </a:rPr>
              <a:t>5.6 Records Management</a:t>
            </a:r>
          </a:p>
        </p:txBody>
      </p:sp>
    </p:spTree>
    <p:extLst>
      <p:ext uri="{BB962C8B-B14F-4D97-AF65-F5344CB8AC3E}">
        <p14:creationId xmlns:p14="http://schemas.microsoft.com/office/powerpoint/2010/main" val="2472940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Box 2"/>
          <p:cNvSpPr txBox="1"/>
          <p:nvPr/>
        </p:nvSpPr>
        <p:spPr>
          <a:xfrm>
            <a:off x="228600" y="457200"/>
            <a:ext cx="86106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entury Gothic" pitchFamily="34" charset="0"/>
              </a:rPr>
              <a:t>Local Government Common </a:t>
            </a:r>
          </a:p>
          <a:p>
            <a:pPr algn="ctr"/>
            <a:r>
              <a:rPr lang="en-US" sz="2800" dirty="0" smtClean="0">
                <a:effectLst>
                  <a:outerShdw blurRad="38100" dist="38100" dir="2700000" algn="tl">
                    <a:srgbClr val="000000">
                      <a:alpha val="43137"/>
                    </a:srgbClr>
                  </a:outerShdw>
                </a:effectLst>
                <a:latin typeface="Century Gothic" pitchFamily="34" charset="0"/>
              </a:rPr>
              <a:t>Records Retention Schedule (CORE) </a:t>
            </a:r>
            <a:endParaRPr lang="en-US" sz="2800"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466725" y="2702719"/>
            <a:ext cx="8372475" cy="1938337"/>
          </a:xfrm>
          <a:prstGeom prst="rect">
            <a:avLst/>
          </a:prstGeom>
          <a:noFill/>
        </p:spPr>
        <p:txBody>
          <a:bodyPr wrap="square">
            <a:spAutoFit/>
          </a:bodyPr>
          <a:lstStyle/>
          <a:p>
            <a:pPr>
              <a:defRPr/>
            </a:pPr>
            <a:r>
              <a:rPr lang="en-US" sz="2400" dirty="0">
                <a:effectLst>
                  <a:outerShdw blurRad="38100" dist="38100" dir="2700000" algn="tl">
                    <a:srgbClr val="000000">
                      <a:alpha val="43137"/>
                    </a:srgbClr>
                  </a:outerShdw>
                </a:effectLst>
                <a:latin typeface="Century Gothic" pitchFamily="34" charset="0"/>
              </a:rPr>
              <a:t>6.1.1 Agency Information – Routine</a:t>
            </a:r>
          </a:p>
          <a:p>
            <a:pPr>
              <a:defRPr/>
            </a:pPr>
            <a:r>
              <a:rPr lang="en-US" sz="2400" dirty="0">
                <a:effectLst>
                  <a:outerShdw blurRad="38100" dist="38100" dir="2700000" algn="tl">
                    <a:srgbClr val="000000">
                      <a:alpha val="43137"/>
                    </a:srgbClr>
                  </a:outerShdw>
                </a:effectLst>
                <a:latin typeface="Century Gothic" pitchFamily="34" charset="0"/>
              </a:rPr>
              <a:t>6.1.2 Agency-Generated Forms &amp; Publications - Copies</a:t>
            </a:r>
          </a:p>
          <a:p>
            <a:pPr>
              <a:defRPr/>
            </a:pPr>
            <a:r>
              <a:rPr lang="en-US" sz="2400" dirty="0">
                <a:effectLst>
                  <a:outerShdw blurRad="38100" dist="38100" dir="2700000" algn="tl">
                    <a:srgbClr val="000000">
                      <a:alpha val="43137"/>
                    </a:srgbClr>
                  </a:outerShdw>
                </a:effectLst>
                <a:latin typeface="Century Gothic" pitchFamily="34" charset="0"/>
              </a:rPr>
              <a:t>6.1.3 General Information – External</a:t>
            </a:r>
          </a:p>
          <a:p>
            <a:pPr>
              <a:defRPr/>
            </a:pPr>
            <a:r>
              <a:rPr lang="en-US" sz="2400" dirty="0">
                <a:effectLst>
                  <a:outerShdw blurRad="38100" dist="38100" dir="2700000" algn="tl">
                    <a:srgbClr val="000000">
                      <a:alpha val="43137"/>
                    </a:srgbClr>
                  </a:outerShdw>
                </a:effectLst>
                <a:latin typeface="Century Gothic" pitchFamily="34" charset="0"/>
              </a:rPr>
              <a:t>6.1.4 Secondary Copies</a:t>
            </a:r>
          </a:p>
          <a:p>
            <a:pPr>
              <a:defRPr/>
            </a:pPr>
            <a:r>
              <a:rPr lang="en-US" sz="2400" dirty="0">
                <a:effectLst>
                  <a:outerShdw blurRad="38100" dist="38100" dir="2700000" algn="tl">
                    <a:srgbClr val="000000">
                      <a:alpha val="43137"/>
                    </a:srgbClr>
                  </a:outerShdw>
                </a:effectLst>
                <a:latin typeface="Century Gothic" pitchFamily="34" charset="0"/>
              </a:rPr>
              <a:t>6.1.5 Transitory Records</a:t>
            </a:r>
          </a:p>
        </p:txBody>
      </p:sp>
      <p:sp>
        <p:nvSpPr>
          <p:cNvPr id="6" name="TextBox 3"/>
          <p:cNvSpPr txBox="1">
            <a:spLocks noChangeArrowheads="1"/>
          </p:cNvSpPr>
          <p:nvPr/>
        </p:nvSpPr>
        <p:spPr bwMode="auto">
          <a:xfrm>
            <a:off x="457201" y="2133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pitchFamily="34" charset="0"/>
                <a:cs typeface="Arial" pitchFamily="34" charset="0"/>
              </a:defRPr>
            </a:lvl1pPr>
            <a:lvl2pPr marL="742950" indent="-285750" eaLnBrk="0" hangingPunct="0">
              <a:defRPr sz="4800">
                <a:solidFill>
                  <a:schemeClr val="tx1"/>
                </a:solidFill>
                <a:latin typeface="Arial" pitchFamily="34" charset="0"/>
                <a:cs typeface="Arial" pitchFamily="34" charset="0"/>
              </a:defRPr>
            </a:lvl2pPr>
            <a:lvl3pPr marL="1143000" indent="-228600" eaLnBrk="0" hangingPunct="0">
              <a:defRPr sz="4800">
                <a:solidFill>
                  <a:schemeClr val="tx1"/>
                </a:solidFill>
                <a:latin typeface="Arial" pitchFamily="34" charset="0"/>
                <a:cs typeface="Arial" pitchFamily="34" charset="0"/>
              </a:defRPr>
            </a:lvl3pPr>
            <a:lvl4pPr marL="1600200" indent="-228600" eaLnBrk="0" hangingPunct="0">
              <a:defRPr sz="4800">
                <a:solidFill>
                  <a:schemeClr val="tx1"/>
                </a:solidFill>
                <a:latin typeface="Arial" pitchFamily="34" charset="0"/>
                <a:cs typeface="Arial" pitchFamily="34" charset="0"/>
              </a:defRPr>
            </a:lvl4pPr>
            <a:lvl5pPr marL="2057400" indent="-228600" eaLnBrk="0" hangingPunct="0">
              <a:defRPr sz="4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4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4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4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4800">
                <a:solidFill>
                  <a:schemeClr val="tx1"/>
                </a:solidFill>
                <a:latin typeface="Arial" pitchFamily="34" charset="0"/>
                <a:cs typeface="Arial" pitchFamily="34" charset="0"/>
              </a:defRPr>
            </a:lvl9pPr>
          </a:lstStyle>
          <a:p>
            <a:pPr eaLnBrk="1" hangingPunct="1">
              <a:defRPr/>
            </a:pPr>
            <a:r>
              <a:rPr lang="en-US" sz="3200" dirty="0" smtClean="0">
                <a:solidFill>
                  <a:srgbClr val="C00000"/>
                </a:solidFill>
                <a:effectLst>
                  <a:outerShdw blurRad="38100" dist="38100" dir="2700000" algn="tl">
                    <a:srgbClr val="000000">
                      <a:alpha val="43137"/>
                    </a:srgbClr>
                  </a:outerShdw>
                </a:effectLst>
                <a:latin typeface="Century Gothic" pitchFamily="34" charset="0"/>
              </a:rPr>
              <a:t>6. Records With Minimal Retention Value</a:t>
            </a:r>
          </a:p>
        </p:txBody>
      </p:sp>
    </p:spTree>
    <p:extLst>
      <p:ext uri="{BB962C8B-B14F-4D97-AF65-F5344CB8AC3E}">
        <p14:creationId xmlns:p14="http://schemas.microsoft.com/office/powerpoint/2010/main" val="1840706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itle 1"/>
          <p:cNvSpPr>
            <a:spLocks noGrp="1"/>
          </p:cNvSpPr>
          <p:nvPr>
            <p:ph type="title"/>
          </p:nvPr>
        </p:nvSpPr>
        <p:spPr>
          <a:xfrm>
            <a:off x="609599" y="84138"/>
            <a:ext cx="8153401" cy="990600"/>
          </a:xfrm>
        </p:spPr>
        <p:txBody>
          <a:bodyPr>
            <a:normAutofit fontScale="90000"/>
          </a:bodyPr>
          <a:lstStyle/>
          <a:p>
            <a:pPr>
              <a:defRPr/>
            </a:pPr>
            <a:r>
              <a:rPr lang="en-US" sz="6600" dirty="0" smtClean="0">
                <a:solidFill>
                  <a:srgbClr val="C00000"/>
                </a:solidFill>
                <a:effectLst>
                  <a:outerShdw blurRad="38100" dist="38100" dir="2700000" algn="tl">
                    <a:srgbClr val="000000">
                      <a:alpha val="43137"/>
                    </a:srgbClr>
                  </a:outerShdw>
                </a:effectLst>
                <a:latin typeface="Century Gothic" pitchFamily="34" charset="0"/>
              </a:rPr>
              <a:t>Sector Schedules:</a:t>
            </a:r>
            <a:endParaRPr lang="en-US" sz="6600" dirty="0">
              <a:solidFill>
                <a:srgbClr val="C00000"/>
              </a:solidFill>
              <a:effectLst>
                <a:outerShdw blurRad="38100" dist="38100" dir="2700000" algn="tl">
                  <a:srgbClr val="000000">
                    <a:alpha val="43137"/>
                  </a:srgbClr>
                </a:outerShdw>
              </a:effectLst>
              <a:latin typeface="Century Gothic" pitchFamily="34" charset="0"/>
            </a:endParaRPr>
          </a:p>
        </p:txBody>
      </p:sp>
      <p:sp>
        <p:nvSpPr>
          <p:cNvPr id="4" name="Content Placeholder 2"/>
          <p:cNvSpPr>
            <a:spLocks noGrp="1"/>
          </p:cNvSpPr>
          <p:nvPr>
            <p:ph idx="1"/>
          </p:nvPr>
        </p:nvSpPr>
        <p:spPr bwMode="auto">
          <a:xfrm>
            <a:off x="1447800" y="1227138"/>
            <a:ext cx="6999288" cy="5173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Air Pollution Control Authorities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Animal Services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Cemeteries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Conservation Districts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Coroners and Medical Examiners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County Assessors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County Auditors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County Clerks</a:t>
            </a:r>
          </a:p>
          <a:p>
            <a:pPr>
              <a:spcAft>
                <a:spcPts val="1200"/>
              </a:spcAft>
              <a:buFont typeface="Arial" pitchFamily="34" charset="0"/>
              <a:buAutoNum type="arabicPeriod"/>
            </a:pPr>
            <a:r>
              <a:rPr lang="en-US" sz="2400" dirty="0" smtClean="0">
                <a:effectLst>
                  <a:outerShdw blurRad="38100" dist="38100" dir="2700000" algn="tl">
                    <a:srgbClr val="000000">
                      <a:alpha val="43137"/>
                    </a:srgbClr>
                  </a:outerShdw>
                </a:effectLst>
                <a:latin typeface="Century Gothic" pitchFamily="34" charset="0"/>
              </a:rPr>
              <a:t>County Treasurers</a:t>
            </a:r>
          </a:p>
          <a:p>
            <a:pPr>
              <a:spcAft>
                <a:spcPts val="1200"/>
              </a:spcAft>
              <a:buFont typeface="Arial" pitchFamily="34" charset="0"/>
              <a:buChar char="•"/>
            </a:pPr>
            <a:endParaRPr lang="en-US" sz="2400" dirty="0" smtClean="0">
              <a:effectLst>
                <a:outerShdw blurRad="38100" dist="38100" dir="2700000" algn="tl">
                  <a:srgbClr val="000000">
                    <a:alpha val="43137"/>
                  </a:srgbClr>
                </a:outerShdw>
              </a:effectLst>
              <a:latin typeface="Century Gothic" pitchFamily="34" charset="0"/>
            </a:endParaRPr>
          </a:p>
          <a:p>
            <a:pPr>
              <a:spcAft>
                <a:spcPts val="1200"/>
              </a:spcAft>
              <a:buFont typeface="Arial" pitchFamily="34" charset="0"/>
              <a:buChar char="•"/>
            </a:pPr>
            <a:endParaRPr lang="en-US" sz="2400" dirty="0" smtClean="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696335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76200" y="6183242"/>
            <a:ext cx="1219200" cy="547757"/>
          </a:xfrm>
          <a:prstGeom prst="rect">
            <a:avLst/>
          </a:prstGeom>
        </p:spPr>
      </p:pic>
      <p:sp>
        <p:nvSpPr>
          <p:cNvPr id="3" name="Title 1"/>
          <p:cNvSpPr>
            <a:spLocks noGrp="1"/>
          </p:cNvSpPr>
          <p:nvPr>
            <p:ph type="title"/>
          </p:nvPr>
        </p:nvSpPr>
        <p:spPr>
          <a:xfrm>
            <a:off x="609599" y="84138"/>
            <a:ext cx="8153401" cy="990600"/>
          </a:xfrm>
        </p:spPr>
        <p:txBody>
          <a:bodyPr>
            <a:normAutofit fontScale="90000"/>
          </a:bodyPr>
          <a:lstStyle/>
          <a:p>
            <a:pPr>
              <a:defRPr/>
            </a:pPr>
            <a:r>
              <a:rPr lang="en-US" sz="6600" dirty="0" smtClean="0">
                <a:solidFill>
                  <a:srgbClr val="C00000"/>
                </a:solidFill>
                <a:effectLst>
                  <a:outerShdw blurRad="38100" dist="38100" dir="2700000" algn="tl">
                    <a:srgbClr val="000000">
                      <a:alpha val="43137"/>
                    </a:srgbClr>
                  </a:outerShdw>
                </a:effectLst>
                <a:latin typeface="Century Gothic" pitchFamily="34" charset="0"/>
              </a:rPr>
              <a:t>Sector Schedules:</a:t>
            </a:r>
            <a:endParaRPr lang="en-US" sz="6600" dirty="0">
              <a:solidFill>
                <a:srgbClr val="C00000"/>
              </a:solidFill>
              <a:effectLst>
                <a:outerShdw blurRad="38100" dist="38100" dir="2700000" algn="tl">
                  <a:srgbClr val="000000">
                    <a:alpha val="43137"/>
                  </a:srgbClr>
                </a:outerShdw>
              </a:effectLst>
              <a:latin typeface="Century Gothic" pitchFamily="34" charset="0"/>
            </a:endParaRPr>
          </a:p>
        </p:txBody>
      </p:sp>
      <p:sp>
        <p:nvSpPr>
          <p:cNvPr id="4" name="Content Placeholder 2"/>
          <p:cNvSpPr>
            <a:spLocks noGrp="1"/>
          </p:cNvSpPr>
          <p:nvPr>
            <p:ph idx="1"/>
          </p:nvPr>
        </p:nvSpPr>
        <p:spPr>
          <a:xfrm>
            <a:off x="1447800" y="1198563"/>
            <a:ext cx="6629400" cy="5430837"/>
          </a:xfrm>
        </p:spPr>
        <p:txBody>
          <a:bodyPr>
            <a:normAutofit/>
          </a:bodyPr>
          <a:lstStyle/>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10. District and Municipal Courts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11. Economic Development and Transport </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latin typeface="Century Gothic" pitchFamily="34" charset="0"/>
              </a:rPr>
              <a:t>(including </a:t>
            </a:r>
            <a:r>
              <a:rPr lang="en-US" sz="2400" dirty="0">
                <a:effectLst>
                  <a:outerShdw blurRad="38100" dist="38100" dir="2700000" algn="tl">
                    <a:srgbClr val="000000">
                      <a:alpha val="43137"/>
                    </a:srgbClr>
                  </a:outerShdw>
                </a:effectLst>
                <a:latin typeface="Century Gothic" pitchFamily="34" charset="0"/>
              </a:rPr>
              <a:t>P</a:t>
            </a:r>
            <a:r>
              <a:rPr lang="en-US" sz="2400" dirty="0" smtClean="0">
                <a:effectLst>
                  <a:outerShdw blurRad="38100" dist="38100" dir="2700000" algn="tl">
                    <a:srgbClr val="000000">
                      <a:alpha val="43137"/>
                    </a:srgbClr>
                  </a:outerShdw>
                </a:effectLst>
                <a:latin typeface="Century Gothic" pitchFamily="34" charset="0"/>
              </a:rPr>
              <a:t>orts)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12. Emergency Communications (911)</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13. Fire and Emergency Medical</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14. Housing Authorities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15. Land Use Planning and Permitting</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16. Law Enforcement</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17. Licensing, Permitting and Taxation</a:t>
            </a:r>
          </a:p>
          <a:p>
            <a:pPr>
              <a:spcAft>
                <a:spcPts val="1200"/>
              </a:spcAft>
              <a:defRPr/>
            </a:pPr>
            <a:endParaRPr lang="en-US" sz="18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42454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7"/>
          <p:cNvSpPr>
            <a:spLocks noChangeArrowheads="1"/>
          </p:cNvSpPr>
          <p:nvPr/>
        </p:nvSpPr>
        <p:spPr bwMode="auto">
          <a:xfrm>
            <a:off x="838200" y="381000"/>
            <a:ext cx="7315200" cy="914400"/>
          </a:xfrm>
          <a:prstGeom prst="rect">
            <a:avLst/>
          </a:prstGeom>
          <a:noFill/>
          <a:ln w="9525">
            <a:noFill/>
            <a:miter lim="800000"/>
            <a:headEnd/>
            <a:tailEnd/>
          </a:ln>
          <a:effectLst/>
        </p:spPr>
        <p:txBody>
          <a:bodyPr anchor="ctr"/>
          <a:lstStyle/>
          <a:p>
            <a:pPr>
              <a:defRPr/>
            </a:pPr>
            <a:r>
              <a:rPr lang="en-US" sz="5400" dirty="0">
                <a:effectLst>
                  <a:outerShdw blurRad="38100" dist="38100" dir="2700000" algn="tl">
                    <a:srgbClr val="000000"/>
                  </a:outerShdw>
                </a:effectLst>
                <a:latin typeface="Century Gothic" pitchFamily="34" charset="0"/>
              </a:rPr>
              <a:t>Other Key Concepts: </a:t>
            </a:r>
            <a:endParaRPr lang="en-US" sz="3600" dirty="0">
              <a:effectLst>
                <a:outerShdw blurRad="38100" dist="38100" dir="2700000" algn="tl">
                  <a:srgbClr val="000000"/>
                </a:outerShdw>
              </a:effectLst>
              <a:latin typeface="Century Gothic" pitchFamily="34" charset="0"/>
            </a:endParaRPr>
          </a:p>
        </p:txBody>
      </p:sp>
      <p:sp>
        <p:nvSpPr>
          <p:cNvPr id="4" name="Text Box 8"/>
          <p:cNvSpPr txBox="1">
            <a:spLocks noChangeArrowheads="1"/>
          </p:cNvSpPr>
          <p:nvPr/>
        </p:nvSpPr>
        <p:spPr bwMode="auto">
          <a:xfrm>
            <a:off x="914400" y="1447800"/>
            <a:ext cx="7848600" cy="3447098"/>
          </a:xfrm>
          <a:prstGeom prst="rect">
            <a:avLst/>
          </a:prstGeom>
          <a:noFill/>
          <a:ln w="12700" cap="sq">
            <a:noFill/>
            <a:miter lim="800000"/>
            <a:headEnd type="none" w="sm" len="sm"/>
            <a:tailEnd type="none" w="sm" len="sm"/>
          </a:ln>
          <a:effectLst/>
        </p:spPr>
        <p:txBody>
          <a:bodyPr>
            <a:spAutoFit/>
          </a:bodyPr>
          <a:lstStyle/>
          <a:p>
            <a:pPr eaLnBrk="0" hangingPunct="0">
              <a:spcBef>
                <a:spcPts val="3600"/>
              </a:spcBef>
              <a:defRPr/>
            </a:pPr>
            <a:r>
              <a:rPr lang="en-US" sz="3200" dirty="0">
                <a:solidFill>
                  <a:srgbClr val="C00000"/>
                </a:solidFill>
                <a:effectLst>
                  <a:outerShdw blurRad="38100" dist="38100" dir="2700000" algn="tl">
                    <a:srgbClr val="000000"/>
                  </a:outerShdw>
                </a:effectLst>
                <a:latin typeface="Century Gothic" pitchFamily="34" charset="0"/>
              </a:rPr>
              <a:t>Archival Preservation</a:t>
            </a:r>
          </a:p>
          <a:p>
            <a:pPr eaLnBrk="0" hangingPunct="0">
              <a:spcBef>
                <a:spcPts val="3600"/>
              </a:spcBef>
              <a:defRPr/>
            </a:pPr>
            <a:r>
              <a:rPr lang="en-US" sz="3200" dirty="0" smtClean="0">
                <a:solidFill>
                  <a:srgbClr val="C00000"/>
                </a:solidFill>
                <a:effectLst>
                  <a:outerShdw blurRad="38100" dist="38100" dir="2700000" algn="tl">
                    <a:srgbClr val="000000"/>
                  </a:outerShdw>
                </a:effectLst>
                <a:latin typeface="Century Gothic" pitchFamily="34" charset="0"/>
              </a:rPr>
              <a:t>Identify </a:t>
            </a:r>
            <a:r>
              <a:rPr lang="en-US" sz="3200" dirty="0">
                <a:solidFill>
                  <a:srgbClr val="C00000"/>
                </a:solidFill>
                <a:effectLst>
                  <a:outerShdw blurRad="38100" dist="38100" dir="2700000" algn="tl">
                    <a:srgbClr val="000000"/>
                  </a:outerShdw>
                </a:effectLst>
                <a:latin typeface="Century Gothic" pitchFamily="34" charset="0"/>
              </a:rPr>
              <a:t>Your Records Series</a:t>
            </a:r>
          </a:p>
          <a:p>
            <a:pPr>
              <a:spcBef>
                <a:spcPts val="3600"/>
              </a:spcBef>
              <a:defRPr/>
            </a:pPr>
            <a:r>
              <a:rPr lang="en-US" sz="3200" dirty="0" smtClean="0">
                <a:solidFill>
                  <a:srgbClr val="C00000"/>
                </a:solidFill>
                <a:effectLst>
                  <a:outerShdw blurRad="38100" dist="38100" dir="2700000" algn="tl">
                    <a:srgbClr val="000000"/>
                  </a:outerShdw>
                </a:effectLst>
                <a:latin typeface="Century Gothic" pitchFamily="34" charset="0"/>
              </a:rPr>
              <a:t>Public </a:t>
            </a:r>
            <a:r>
              <a:rPr lang="en-US" sz="3200" dirty="0">
                <a:solidFill>
                  <a:srgbClr val="C00000"/>
                </a:solidFill>
                <a:effectLst>
                  <a:outerShdw blurRad="38100" dist="38100" dir="2700000" algn="tl">
                    <a:srgbClr val="000000"/>
                  </a:outerShdw>
                </a:effectLst>
                <a:latin typeface="Century Gothic" pitchFamily="34" charset="0"/>
              </a:rPr>
              <a:t>Disclosure</a:t>
            </a:r>
          </a:p>
          <a:p>
            <a:pPr>
              <a:spcBef>
                <a:spcPts val="3600"/>
              </a:spcBef>
              <a:defRPr/>
            </a:pPr>
            <a:r>
              <a:rPr lang="en-US" sz="3200" dirty="0" smtClean="0">
                <a:solidFill>
                  <a:srgbClr val="C00000"/>
                </a:solidFill>
                <a:effectLst>
                  <a:outerShdw blurRad="38100" dist="38100" dir="2700000" algn="tl">
                    <a:srgbClr val="000000"/>
                  </a:outerShdw>
                </a:effectLst>
                <a:latin typeface="Century Gothic" pitchFamily="34" charset="0"/>
              </a:rPr>
              <a:t>State </a:t>
            </a:r>
            <a:r>
              <a:rPr lang="en-US" sz="3200" dirty="0">
                <a:solidFill>
                  <a:srgbClr val="C00000"/>
                </a:solidFill>
                <a:effectLst>
                  <a:outerShdw blurRad="38100" dist="38100" dir="2700000" algn="tl">
                    <a:srgbClr val="000000"/>
                  </a:outerShdw>
                </a:effectLst>
                <a:latin typeface="Century Gothic" pitchFamily="34" charset="0"/>
              </a:rPr>
              <a:t>Archives Services and Support</a:t>
            </a:r>
          </a:p>
        </p:txBody>
      </p:sp>
    </p:spTree>
    <p:extLst>
      <p:ext uri="{BB962C8B-B14F-4D97-AF65-F5344CB8AC3E}">
        <p14:creationId xmlns:p14="http://schemas.microsoft.com/office/powerpoint/2010/main" val="3120429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itle 1"/>
          <p:cNvSpPr>
            <a:spLocks noGrp="1"/>
          </p:cNvSpPr>
          <p:nvPr>
            <p:ph type="title"/>
          </p:nvPr>
        </p:nvSpPr>
        <p:spPr>
          <a:xfrm>
            <a:off x="609599" y="84138"/>
            <a:ext cx="8153401" cy="990600"/>
          </a:xfrm>
        </p:spPr>
        <p:txBody>
          <a:bodyPr>
            <a:normAutofit fontScale="90000"/>
          </a:bodyPr>
          <a:lstStyle/>
          <a:p>
            <a:pPr>
              <a:defRPr/>
            </a:pPr>
            <a:r>
              <a:rPr lang="en-US" sz="6600" dirty="0" smtClean="0">
                <a:solidFill>
                  <a:srgbClr val="C00000"/>
                </a:solidFill>
                <a:effectLst>
                  <a:outerShdw blurRad="38100" dist="38100" dir="2700000" algn="tl">
                    <a:srgbClr val="000000">
                      <a:alpha val="43137"/>
                    </a:srgbClr>
                  </a:outerShdw>
                </a:effectLst>
                <a:latin typeface="Century Gothic" pitchFamily="34" charset="0"/>
              </a:rPr>
              <a:t>Sector Schedules:</a:t>
            </a:r>
            <a:endParaRPr lang="en-US" sz="6600" dirty="0">
              <a:solidFill>
                <a:srgbClr val="C00000"/>
              </a:solidFill>
              <a:effectLst>
                <a:outerShdw blurRad="38100" dist="38100" dir="2700000" algn="tl">
                  <a:srgbClr val="000000">
                    <a:alpha val="43137"/>
                  </a:srgbClr>
                </a:outerShdw>
              </a:effectLst>
              <a:latin typeface="Century Gothic" pitchFamily="34" charset="0"/>
            </a:endParaRPr>
          </a:p>
        </p:txBody>
      </p:sp>
      <p:sp>
        <p:nvSpPr>
          <p:cNvPr id="4" name="Content Placeholder 2"/>
          <p:cNvSpPr>
            <a:spLocks noGrp="1"/>
          </p:cNvSpPr>
          <p:nvPr>
            <p:ph idx="1"/>
          </p:nvPr>
        </p:nvSpPr>
        <p:spPr>
          <a:xfrm>
            <a:off x="1524000" y="1133475"/>
            <a:ext cx="7391400" cy="5419725"/>
          </a:xfrm>
        </p:spPr>
        <p:txBody>
          <a:bodyPr>
            <a:normAutofit/>
          </a:bodyPr>
          <a:lstStyle/>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18. Parks, Recreation and Culture</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19. Prosecuting Attorneys </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20. Public Health Departments and Districts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21. Public Hospital Districts </a:t>
            </a:r>
          </a:p>
          <a:p>
            <a:pPr marL="0" indent="0">
              <a:spcAft>
                <a:spcPts val="1200"/>
              </a:spcAft>
              <a:buNone/>
              <a:defRPr/>
            </a:pPr>
            <a:r>
              <a:rPr lang="en-US" sz="2400" dirty="0" smtClean="0">
                <a:effectLst>
                  <a:outerShdw blurRad="38100" dist="38100" dir="2700000" algn="tl">
                    <a:srgbClr val="000000">
                      <a:alpha val="43137"/>
                    </a:srgbClr>
                  </a:outerShdw>
                </a:effectLst>
                <a:latin typeface="Century Gothic" pitchFamily="34" charset="0"/>
              </a:rPr>
              <a:t>22. School </a:t>
            </a:r>
            <a:r>
              <a:rPr lang="en-US" sz="2400" dirty="0">
                <a:effectLst>
                  <a:outerShdw blurRad="38100" dist="38100" dir="2700000" algn="tl">
                    <a:srgbClr val="000000">
                      <a:alpha val="43137"/>
                    </a:srgbClr>
                  </a:outerShdw>
                </a:effectLst>
              </a:rPr>
              <a:t>Districts and ESDs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23. Social Services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24. Transit Authorities</a:t>
            </a:r>
          </a:p>
          <a:p>
            <a:pPr marL="0" indent="0">
              <a:spcAft>
                <a:spcPts val="1200"/>
              </a:spcAft>
              <a:buFontTx/>
              <a:buNone/>
              <a:defRPr/>
            </a:pPr>
            <a:r>
              <a:rPr lang="en-US" sz="2400" dirty="0" smtClean="0">
                <a:effectLst>
                  <a:outerShdw blurRad="38100" dist="38100" dir="2700000" algn="tl">
                    <a:srgbClr val="000000">
                      <a:alpha val="43137"/>
                    </a:srgbClr>
                  </a:outerShdw>
                </a:effectLst>
                <a:latin typeface="Century Gothic" pitchFamily="34" charset="0"/>
              </a:rPr>
              <a:t>25. Utility Services</a:t>
            </a:r>
          </a:p>
          <a:p>
            <a:pPr marL="0" indent="0">
              <a:spcAft>
                <a:spcPts val="1200"/>
              </a:spcAft>
              <a:buFontTx/>
              <a:buNone/>
              <a:defRPr/>
            </a:pPr>
            <a:r>
              <a:rPr lang="en-US" sz="2400" smtClean="0">
                <a:effectLst>
                  <a:outerShdw blurRad="38100" dist="38100" dir="2700000" algn="tl">
                    <a:srgbClr val="000000">
                      <a:alpha val="43137"/>
                    </a:srgbClr>
                  </a:outerShdw>
                </a:effectLst>
                <a:latin typeface="Century Gothic" pitchFamily="34" charset="0"/>
              </a:rPr>
              <a:t>26. </a:t>
            </a:r>
            <a:r>
              <a:rPr lang="en-US" sz="2400" dirty="0" smtClean="0">
                <a:effectLst>
                  <a:outerShdw blurRad="38100" dist="38100" dir="2700000" algn="tl">
                    <a:srgbClr val="000000">
                      <a:alpha val="43137"/>
                    </a:srgbClr>
                  </a:outerShdw>
                </a:effectLst>
                <a:latin typeface="Century Gothic" pitchFamily="34" charset="0"/>
              </a:rPr>
              <a:t>Weed and Pest Control Districts</a:t>
            </a:r>
          </a:p>
          <a:p>
            <a:pPr>
              <a:spcAft>
                <a:spcPts val="1200"/>
              </a:spcAft>
              <a:defRPr/>
            </a:pPr>
            <a:endParaRPr lang="en-US" sz="2400" dirty="0" smtClean="0">
              <a:effectLst>
                <a:outerShdw blurRad="38100" dist="38100" dir="2700000" algn="tl">
                  <a:srgbClr val="000000">
                    <a:alpha val="43137"/>
                  </a:srgbClr>
                </a:outerShdw>
              </a:effectLst>
              <a:latin typeface="Century Gothic" pitchFamily="34" charset="0"/>
            </a:endParaRPr>
          </a:p>
          <a:p>
            <a:pPr>
              <a:spcAft>
                <a:spcPts val="1200"/>
              </a:spcAft>
              <a:defRPr/>
            </a:pPr>
            <a:endParaRPr lang="en-US" sz="2400"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566949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1"/>
          </p:nvPr>
        </p:nvSpPr>
        <p:spPr bwMode="auto">
          <a:xfrm>
            <a:off x="331788" y="1936750"/>
            <a:ext cx="8504237" cy="284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ctr" eaLnBrk="1" hangingPunct="1">
              <a:buFontTx/>
              <a:buNone/>
            </a:pPr>
            <a:r>
              <a:rPr lang="en-US" sz="6000" dirty="0" smtClean="0">
                <a:effectLst>
                  <a:outerShdw blurRad="38100" dist="38100" dir="2700000" algn="tl">
                    <a:srgbClr val="000000">
                      <a:alpha val="43137"/>
                    </a:srgbClr>
                  </a:outerShdw>
                </a:effectLst>
                <a:latin typeface="Century Gothic" pitchFamily="34" charset="0"/>
              </a:rPr>
              <a:t>Putting Retention</a:t>
            </a:r>
          </a:p>
          <a:p>
            <a:pPr marL="514350" indent="-514350" algn="ctr" eaLnBrk="1" hangingPunct="1">
              <a:buFontTx/>
              <a:buNone/>
            </a:pPr>
            <a:r>
              <a:rPr lang="en-US" sz="6000" dirty="0" smtClean="0">
                <a:effectLst>
                  <a:outerShdw blurRad="38100" dist="38100" dir="2700000" algn="tl">
                    <a:srgbClr val="000000">
                      <a:alpha val="43137"/>
                    </a:srgbClr>
                  </a:outerShdw>
                </a:effectLst>
                <a:latin typeface="Century Gothic" pitchFamily="34" charset="0"/>
              </a:rPr>
              <a:t>Into Practice</a:t>
            </a:r>
          </a:p>
        </p:txBody>
      </p:sp>
    </p:spTree>
    <p:extLst>
      <p:ext uri="{BB962C8B-B14F-4D97-AF65-F5344CB8AC3E}">
        <p14:creationId xmlns:p14="http://schemas.microsoft.com/office/powerpoint/2010/main" val="1291916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304800" y="838200"/>
            <a:ext cx="8577262"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4000" dirty="0" smtClean="0">
                <a:solidFill>
                  <a:schemeClr val="tx1"/>
                </a:solidFill>
                <a:effectLst>
                  <a:outerShdw blurRad="38100" dist="38100" dir="2700000" algn="tl">
                    <a:srgbClr val="000000">
                      <a:alpha val="43137"/>
                    </a:srgbClr>
                  </a:outerShdw>
                </a:effectLst>
                <a:latin typeface="Century Gothic" pitchFamily="34" charset="0"/>
              </a:rPr>
              <a:t>Get rid of what you don’t need!</a:t>
            </a:r>
          </a:p>
        </p:txBody>
      </p:sp>
      <p:sp>
        <p:nvSpPr>
          <p:cNvPr id="4" name="Rectangle 5"/>
          <p:cNvSpPr>
            <a:spLocks noGrp="1" noChangeArrowheads="1"/>
          </p:cNvSpPr>
          <p:nvPr>
            <p:ph idx="1"/>
          </p:nvPr>
        </p:nvSpPr>
        <p:spPr bwMode="auto">
          <a:xfrm>
            <a:off x="414338" y="1819275"/>
            <a:ext cx="8577262" cy="3930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defRPr/>
            </a:pPr>
            <a:r>
              <a:rPr lang="en-US" dirty="0" smtClean="0">
                <a:solidFill>
                  <a:srgbClr val="C00000"/>
                </a:solidFill>
                <a:effectLst>
                  <a:outerShdw blurRad="38100" dist="38100" dir="2700000" algn="tl">
                    <a:srgbClr val="000000">
                      <a:alpha val="43137"/>
                    </a:srgbClr>
                  </a:outerShdw>
                </a:effectLst>
                <a:latin typeface="Century Gothic" pitchFamily="34" charset="0"/>
              </a:rPr>
              <a:t>Much of what crosses our desks and our screens has little to no retention value.</a:t>
            </a:r>
          </a:p>
          <a:p>
            <a:pPr eaLnBrk="1" hangingPunct="1">
              <a:defRPr/>
            </a:pPr>
            <a:endParaRPr lang="en-US" sz="16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defRPr/>
            </a:pPr>
            <a:r>
              <a:rPr lang="en-US" dirty="0" smtClean="0">
                <a:solidFill>
                  <a:srgbClr val="C00000"/>
                </a:solidFill>
                <a:effectLst>
                  <a:outerShdw blurRad="38100" dist="38100" dir="2700000" algn="tl">
                    <a:srgbClr val="000000">
                      <a:alpha val="43137"/>
                    </a:srgbClr>
                  </a:outerShdw>
                </a:effectLst>
                <a:latin typeface="Century Gothic" pitchFamily="34" charset="0"/>
              </a:rPr>
              <a:t>Apply “Records with Minimal Retention Value” (GS50-02) to:</a:t>
            </a:r>
          </a:p>
          <a:p>
            <a:pPr lvl="1" eaLnBrk="1" hangingPunct="1">
              <a:defRPr/>
            </a:pPr>
            <a:r>
              <a:rPr lang="en-US" dirty="0" smtClean="0">
                <a:effectLst>
                  <a:outerShdw blurRad="38100" dist="38100" dir="2700000" algn="tl">
                    <a:srgbClr val="000000">
                      <a:alpha val="43137"/>
                    </a:srgbClr>
                  </a:outerShdw>
                </a:effectLst>
                <a:latin typeface="Century Gothic" pitchFamily="34" charset="0"/>
              </a:rPr>
              <a:t>Informational materials</a:t>
            </a:r>
          </a:p>
          <a:p>
            <a:pPr lvl="1" eaLnBrk="1" hangingPunct="1">
              <a:defRPr/>
            </a:pPr>
            <a:r>
              <a:rPr lang="en-US" dirty="0" smtClean="0">
                <a:effectLst>
                  <a:outerShdw blurRad="38100" dist="38100" dir="2700000" algn="tl">
                    <a:srgbClr val="000000">
                      <a:alpha val="43137"/>
                    </a:srgbClr>
                  </a:outerShdw>
                </a:effectLst>
                <a:latin typeface="Century Gothic" pitchFamily="34" charset="0"/>
              </a:rPr>
              <a:t>Secondary copies;</a:t>
            </a:r>
          </a:p>
          <a:p>
            <a:pPr lvl="1" eaLnBrk="1" hangingPunct="1">
              <a:defRPr/>
            </a:pPr>
            <a:r>
              <a:rPr lang="en-US" dirty="0" smtClean="0">
                <a:effectLst>
                  <a:outerShdw blurRad="38100" dist="38100" dir="2700000" algn="tl">
                    <a:srgbClr val="000000">
                      <a:alpha val="43137"/>
                    </a:srgbClr>
                  </a:outerShdw>
                </a:effectLst>
                <a:latin typeface="Century Gothic" pitchFamily="34" charset="0"/>
              </a:rPr>
              <a:t>Transitory records.</a:t>
            </a:r>
          </a:p>
          <a:p>
            <a:pPr lvl="1" eaLnBrk="1" hangingPunct="1">
              <a:defRPr/>
            </a:pPr>
            <a:endParaRPr lang="en-US" sz="1600" dirty="0" smtClean="0">
              <a:solidFill>
                <a:schemeClr val="bg1"/>
              </a:solidFill>
              <a:effectLst>
                <a:outerShdw blurRad="38100" dist="38100" dir="2700000" algn="tl">
                  <a:srgbClr val="000000">
                    <a:alpha val="43137"/>
                  </a:srgbClr>
                </a:outerShdw>
              </a:effectLst>
              <a:latin typeface="Century Gothic" pitchFamily="34" charset="0"/>
            </a:endParaRPr>
          </a:p>
          <a:p>
            <a:pPr lvl="1" eaLnBrk="1" hangingPunct="1">
              <a:defRPr/>
            </a:pPr>
            <a:endParaRPr lang="en-US" dirty="0" smtClean="0">
              <a:solidFill>
                <a:schemeClr val="bg1"/>
              </a:solidFill>
              <a:effectLst>
                <a:outerShdw blurRad="38100" dist="38100" dir="2700000" algn="tl">
                  <a:srgbClr val="000000">
                    <a:alpha val="43137"/>
                  </a:srgbClr>
                </a:outerShdw>
              </a:effectLst>
              <a:latin typeface="Century Gothic" pitchFamily="34" charset="0"/>
            </a:endParaRPr>
          </a:p>
          <a:p>
            <a:pPr eaLnBrk="1" hangingPunct="1">
              <a:defRPr/>
            </a:pPr>
            <a:endParaRPr lang="en-US" sz="1600" dirty="0" smtClean="0">
              <a:solidFill>
                <a:schemeClr val="bg1"/>
              </a:solidFill>
              <a:effectLst>
                <a:outerShdw blurRad="38100" dist="38100" dir="2700000" algn="tl">
                  <a:srgbClr val="000000">
                    <a:alpha val="43137"/>
                  </a:srgbClr>
                </a:outerShdw>
              </a:effectLst>
              <a:latin typeface="Century Gothic" pitchFamily="34" charset="0"/>
            </a:endParaRPr>
          </a:p>
          <a:p>
            <a:pPr eaLnBrk="1" hangingPunct="1">
              <a:lnSpc>
                <a:spcPct val="90000"/>
              </a:lnSpc>
              <a:buFontTx/>
              <a:buNone/>
              <a:defRPr/>
            </a:pPr>
            <a:endParaRPr lang="en-US"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891286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414338" y="1219199"/>
            <a:ext cx="8229600" cy="923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effectLst>
                  <a:outerShdw blurRad="38100" dist="38100" dir="2700000" algn="tl">
                    <a:srgbClr val="000000">
                      <a:alpha val="43137"/>
                    </a:srgbClr>
                  </a:outerShdw>
                </a:effectLst>
                <a:latin typeface="Century Gothic" pitchFamily="34" charset="0"/>
              </a:rPr>
              <a:t>Organize to Destroy</a:t>
            </a:r>
          </a:p>
        </p:txBody>
      </p:sp>
      <p:sp>
        <p:nvSpPr>
          <p:cNvPr id="4" name="Rectangle 5"/>
          <p:cNvSpPr>
            <a:spLocks noGrp="1" noChangeArrowheads="1"/>
          </p:cNvSpPr>
          <p:nvPr>
            <p:ph idx="1"/>
          </p:nvPr>
        </p:nvSpPr>
        <p:spPr bwMode="auto">
          <a:xfrm>
            <a:off x="457200" y="2195513"/>
            <a:ext cx="8229600" cy="3062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C00000"/>
                </a:solidFill>
                <a:effectLst>
                  <a:outerShdw blurRad="38100" dist="38100" dir="2700000" algn="tl">
                    <a:srgbClr val="000000">
                      <a:alpha val="43137"/>
                    </a:srgbClr>
                  </a:outerShdw>
                </a:effectLst>
                <a:latin typeface="Century Gothic" pitchFamily="34" charset="0"/>
              </a:rPr>
              <a:t>Up to 98% of records are non-archival.</a:t>
            </a:r>
          </a:p>
          <a:p>
            <a:pPr eaLnBrk="1" hangingPunct="1"/>
            <a:endParaRPr lang="en-US" sz="16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r>
              <a:rPr lang="en-US" sz="2800" dirty="0" smtClean="0">
                <a:solidFill>
                  <a:srgbClr val="C00000"/>
                </a:solidFill>
                <a:effectLst>
                  <a:outerShdw blurRad="38100" dist="38100" dir="2700000" algn="tl">
                    <a:srgbClr val="000000">
                      <a:alpha val="43137"/>
                    </a:srgbClr>
                  </a:outerShdw>
                </a:effectLst>
                <a:latin typeface="Century Gothic" pitchFamily="34" charset="0"/>
              </a:rPr>
              <a:t>These records will need to be destroyed someday.</a:t>
            </a:r>
          </a:p>
          <a:p>
            <a:pPr eaLnBrk="1" hangingPunct="1"/>
            <a:endParaRPr lang="en-US" sz="16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r>
              <a:rPr lang="en-US" sz="2800" dirty="0" smtClean="0">
                <a:solidFill>
                  <a:srgbClr val="C00000"/>
                </a:solidFill>
                <a:effectLst>
                  <a:outerShdw blurRad="38100" dist="38100" dir="2700000" algn="tl">
                    <a:srgbClr val="000000">
                      <a:alpha val="43137"/>
                    </a:srgbClr>
                  </a:outerShdw>
                </a:effectLst>
                <a:latin typeface="Century Gothic" pitchFamily="34" charset="0"/>
              </a:rPr>
              <a:t>It is more efficient (and therefore cheaper) to organize now rather than putting it off.</a:t>
            </a:r>
          </a:p>
        </p:txBody>
      </p:sp>
    </p:spTree>
    <p:extLst>
      <p:ext uri="{BB962C8B-B14F-4D97-AF65-F5344CB8AC3E}">
        <p14:creationId xmlns:p14="http://schemas.microsoft.com/office/powerpoint/2010/main" val="2905934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304800" y="1066800"/>
            <a:ext cx="8458200" cy="923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000" dirty="0" smtClean="0">
                <a:solidFill>
                  <a:schemeClr val="tx1"/>
                </a:solidFill>
                <a:effectLst>
                  <a:outerShdw blurRad="38100" dist="38100" dir="2700000" algn="tl">
                    <a:srgbClr val="000000">
                      <a:alpha val="43137"/>
                    </a:srgbClr>
                  </a:outerShdw>
                </a:effectLst>
                <a:latin typeface="Century Gothic" pitchFamily="34" charset="0"/>
              </a:rPr>
              <a:t>Destroying Non-Archival Records</a:t>
            </a:r>
          </a:p>
        </p:txBody>
      </p:sp>
      <p:sp>
        <p:nvSpPr>
          <p:cNvPr id="4" name="Rectangle 5"/>
          <p:cNvSpPr>
            <a:spLocks noGrp="1" noChangeArrowheads="1"/>
          </p:cNvSpPr>
          <p:nvPr>
            <p:ph idx="1"/>
          </p:nvPr>
        </p:nvSpPr>
        <p:spPr bwMode="auto">
          <a:xfrm>
            <a:off x="457200" y="2089150"/>
            <a:ext cx="8229600" cy="324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solidFill>
                  <a:srgbClr val="C00000"/>
                </a:solidFill>
                <a:effectLst>
                  <a:outerShdw blurRad="38100" dist="38100" dir="2700000" algn="tl">
                    <a:srgbClr val="000000">
                      <a:alpha val="43137"/>
                    </a:srgbClr>
                  </a:outerShdw>
                </a:effectLst>
                <a:latin typeface="Century Gothic" pitchFamily="34" charset="0"/>
              </a:rPr>
              <a:t>Destroy non-archival records on a </a:t>
            </a:r>
            <a:r>
              <a:rPr lang="en-US" sz="2400" b="1" u="sng" dirty="0" smtClean="0">
                <a:solidFill>
                  <a:srgbClr val="C00000"/>
                </a:solidFill>
                <a:effectLst>
                  <a:outerShdw blurRad="38100" dist="38100" dir="2700000" algn="tl">
                    <a:srgbClr val="000000">
                      <a:alpha val="43137"/>
                    </a:srgbClr>
                  </a:outerShdw>
                </a:effectLst>
                <a:latin typeface="Century Gothic" pitchFamily="34" charset="0"/>
              </a:rPr>
              <a:t>REGULAR</a:t>
            </a:r>
            <a:r>
              <a:rPr lang="en-US" sz="2400" dirty="0" smtClean="0">
                <a:solidFill>
                  <a:srgbClr val="C00000"/>
                </a:solidFill>
                <a:effectLst>
                  <a:outerShdw blurRad="38100" dist="38100" dir="2700000" algn="tl">
                    <a:srgbClr val="000000">
                      <a:alpha val="43137"/>
                    </a:srgbClr>
                  </a:outerShdw>
                </a:effectLst>
                <a:latin typeface="Century Gothic" pitchFamily="34" charset="0"/>
              </a:rPr>
              <a:t> annual basis.</a:t>
            </a:r>
            <a:br>
              <a:rPr lang="en-US" sz="2400" dirty="0" smtClean="0">
                <a:solidFill>
                  <a:srgbClr val="C00000"/>
                </a:solidFill>
                <a:effectLst>
                  <a:outerShdw blurRad="38100" dist="38100" dir="2700000" algn="tl">
                    <a:srgbClr val="000000">
                      <a:alpha val="43137"/>
                    </a:srgbClr>
                  </a:outerShdw>
                </a:effectLst>
                <a:latin typeface="Century Gothic" pitchFamily="34" charset="0"/>
              </a:rPr>
            </a:br>
            <a:endParaRPr lang="en-US" sz="16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r>
              <a:rPr lang="en-US" sz="2400" dirty="0" smtClean="0">
                <a:solidFill>
                  <a:srgbClr val="C00000"/>
                </a:solidFill>
                <a:effectLst>
                  <a:outerShdw blurRad="38100" dist="38100" dir="2700000" algn="tl">
                    <a:srgbClr val="000000">
                      <a:alpha val="43137"/>
                    </a:srgbClr>
                  </a:outerShdw>
                </a:effectLst>
                <a:latin typeface="Century Gothic" pitchFamily="34" charset="0"/>
              </a:rPr>
              <a:t>Destroy non-archival records at end of their minimum retention period.</a:t>
            </a:r>
          </a:p>
          <a:p>
            <a:pPr eaLnBrk="1" hangingPunct="1"/>
            <a:endParaRPr lang="en-US" sz="16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r>
              <a:rPr lang="en-US" sz="2400" dirty="0" smtClean="0">
                <a:solidFill>
                  <a:srgbClr val="C00000"/>
                </a:solidFill>
                <a:effectLst>
                  <a:outerShdw blurRad="38100" dist="38100" dir="2700000" algn="tl">
                    <a:srgbClr val="000000">
                      <a:alpha val="43137"/>
                    </a:srgbClr>
                  </a:outerShdw>
                </a:effectLst>
                <a:latin typeface="Century Gothic" pitchFamily="34" charset="0"/>
              </a:rPr>
              <a:t>Document destruction of public records:</a:t>
            </a:r>
          </a:p>
          <a:p>
            <a:pPr marL="457200" lvl="1" indent="0" eaLnBrk="1" hangingPunct="1">
              <a:buNone/>
            </a:pPr>
            <a:r>
              <a:rPr lang="en-US" sz="2400" dirty="0" smtClean="0">
                <a:solidFill>
                  <a:srgbClr val="C00000"/>
                </a:solidFill>
                <a:effectLst>
                  <a:outerShdw blurRad="38100" dist="38100" dir="2700000" algn="tl">
                    <a:srgbClr val="000000">
                      <a:alpha val="43137"/>
                    </a:srgbClr>
                  </a:outerShdw>
                </a:effectLst>
                <a:latin typeface="Century Gothic" pitchFamily="34" charset="0"/>
              </a:rPr>
              <a:t>  Work with your Agency’s Records Manager</a:t>
            </a:r>
          </a:p>
          <a:p>
            <a:pPr eaLnBrk="1" hangingPunct="1"/>
            <a:endParaRPr lang="en-US" sz="24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endParaRPr lang="en-US" sz="240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lnSpc>
                <a:spcPct val="90000"/>
              </a:lnSpc>
            </a:pPr>
            <a:endParaRPr lang="en-US" sz="2400" dirty="0" smtClean="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286167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76200" y="6324600"/>
            <a:ext cx="1017638" cy="457200"/>
          </a:xfrm>
          <a:prstGeom prst="rect">
            <a:avLst/>
          </a:prstGeom>
        </p:spPr>
      </p:pic>
      <p:sp>
        <p:nvSpPr>
          <p:cNvPr id="4" name="TextBox 3"/>
          <p:cNvSpPr txBox="1"/>
          <p:nvPr/>
        </p:nvSpPr>
        <p:spPr>
          <a:xfrm>
            <a:off x="343822" y="0"/>
            <a:ext cx="8495377" cy="707886"/>
          </a:xfrm>
          <a:prstGeom prst="rect">
            <a:avLst/>
          </a:prstGeom>
          <a:noFill/>
        </p:spPr>
        <p:txBody>
          <a:bodyPr wrap="square">
            <a:spAutoFit/>
          </a:bodyPr>
          <a:lstStyle/>
          <a:p>
            <a:pPr algn="ctr">
              <a:defRPr/>
            </a:pPr>
            <a:r>
              <a:rPr lang="en-US" sz="4000" dirty="0" smtClean="0">
                <a:effectLst>
                  <a:outerShdw blurRad="38100" dist="38100" dir="2700000" algn="tl">
                    <a:srgbClr val="000000">
                      <a:alpha val="43137"/>
                    </a:srgbClr>
                  </a:outerShdw>
                </a:effectLst>
                <a:latin typeface="Century Gothic" pitchFamily="34" charset="0"/>
              </a:rPr>
              <a:t>Model Records Destruction </a:t>
            </a:r>
            <a:r>
              <a:rPr lang="en-US" sz="4000" dirty="0">
                <a:effectLst>
                  <a:outerShdw blurRad="38100" dist="38100" dir="2700000" algn="tl">
                    <a:srgbClr val="000000">
                      <a:alpha val="43137"/>
                    </a:srgbClr>
                  </a:outerShdw>
                </a:effectLst>
                <a:latin typeface="Century Gothic" pitchFamily="34" charset="0"/>
              </a:rPr>
              <a:t>Log</a:t>
            </a:r>
          </a:p>
        </p:txBody>
      </p:sp>
      <p:sp>
        <p:nvSpPr>
          <p:cNvPr id="6" name="TextBox 5"/>
          <p:cNvSpPr txBox="1"/>
          <p:nvPr/>
        </p:nvSpPr>
        <p:spPr>
          <a:xfrm>
            <a:off x="1066800" y="6104692"/>
            <a:ext cx="8191666" cy="646331"/>
          </a:xfrm>
          <a:prstGeom prst="rect">
            <a:avLst/>
          </a:prstGeom>
          <a:noFill/>
        </p:spPr>
        <p:txBody>
          <a:bodyPr wrap="none">
            <a:spAutoFit/>
          </a:bodyPr>
          <a:lstStyle/>
          <a:p>
            <a:pPr>
              <a:defRPr/>
            </a:pPr>
            <a:r>
              <a:rPr lang="en-US" sz="2200" dirty="0">
                <a:solidFill>
                  <a:srgbClr val="C00000"/>
                </a:solidFill>
                <a:effectLst>
                  <a:outerShdw blurRad="38100" dist="38100" dir="2700000" algn="tl">
                    <a:srgbClr val="000000">
                      <a:alpha val="43137"/>
                    </a:srgbClr>
                  </a:outerShdw>
                </a:effectLst>
                <a:latin typeface="Century Gothic" pitchFamily="34" charset="0"/>
              </a:rPr>
              <a:t>Download at:</a:t>
            </a:r>
          </a:p>
          <a:p>
            <a:pPr>
              <a:defRPr/>
            </a:pPr>
            <a:r>
              <a:rPr lang="en-US" sz="1400" dirty="0">
                <a:effectLst>
                  <a:outerShdw blurRad="38100" dist="38100" dir="2700000" algn="tl">
                    <a:srgbClr val="000000">
                      <a:alpha val="43137"/>
                    </a:srgbClr>
                  </a:outerShdw>
                </a:effectLst>
                <a:latin typeface="Century Gothic" pitchFamily="34" charset="0"/>
                <a:hlinkClick r:id="rId4"/>
              </a:rPr>
              <a:t>http://</a:t>
            </a:r>
            <a:r>
              <a:rPr lang="en-US" sz="1400" dirty="0" smtClean="0">
                <a:effectLst>
                  <a:outerShdw blurRad="38100" dist="38100" dir="2700000" algn="tl">
                    <a:srgbClr val="000000">
                      <a:alpha val="43137"/>
                    </a:srgbClr>
                  </a:outerShdw>
                </a:effectLst>
                <a:latin typeface="Century Gothic" pitchFamily="34" charset="0"/>
                <a:hlinkClick r:id="rId4"/>
              </a:rPr>
              <a:t>www.sos.wa.gov/archives/RecordsManagement/Destruction-of-Public-Records.aspx</a:t>
            </a:r>
            <a:r>
              <a:rPr lang="en-US" sz="1400" dirty="0" smtClean="0">
                <a:effectLst>
                  <a:outerShdw blurRad="38100" dist="38100" dir="2700000" algn="tl">
                    <a:srgbClr val="000000">
                      <a:alpha val="43137"/>
                    </a:srgbClr>
                  </a:outerShdw>
                </a:effectLst>
                <a:latin typeface="Century Gothic" pitchFamily="34" charset="0"/>
              </a:rPr>
              <a:t>  </a:t>
            </a:r>
            <a:endParaRPr lang="en-US" sz="1400" dirty="0">
              <a:effectLst>
                <a:outerShdw blurRad="38100" dist="38100" dir="2700000" algn="tl">
                  <a:srgbClr val="000000">
                    <a:alpha val="43137"/>
                  </a:srgbClr>
                </a:outerShdw>
              </a:effectLst>
              <a:latin typeface="Century Gothic" pitchFamily="34" charset="0"/>
            </a:endParaRPr>
          </a:p>
        </p:txBody>
      </p:sp>
      <p:pic>
        <p:nvPicPr>
          <p:cNvPr id="1026" name="Picture 2" descr="Y:\Records Management Program Templates\Records Destruction Log.JPG"/>
          <p:cNvPicPr>
            <a:picLocks noChangeAspect="1" noChangeArrowheads="1"/>
          </p:cNvPicPr>
          <p:nvPr/>
        </p:nvPicPr>
        <p:blipFill rotWithShape="1">
          <a:blip r:embed="rId5">
            <a:extLst>
              <a:ext uri="{28A0092B-C50C-407E-A947-70E740481C1C}">
                <a14:useLocalDpi xmlns:a14="http://schemas.microsoft.com/office/drawing/2010/main" val="0"/>
              </a:ext>
            </a:extLst>
          </a:blip>
          <a:srcRect b="4454"/>
          <a:stretch/>
        </p:blipFill>
        <p:spPr bwMode="auto">
          <a:xfrm>
            <a:off x="914400" y="685800"/>
            <a:ext cx="7362366" cy="545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45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 Box 2"/>
          <p:cNvSpPr txBox="1">
            <a:spLocks noChangeArrowheads="1"/>
          </p:cNvSpPr>
          <p:nvPr/>
        </p:nvSpPr>
        <p:spPr bwMode="auto">
          <a:xfrm>
            <a:off x="381000" y="304562"/>
            <a:ext cx="8534400" cy="1600438"/>
          </a:xfrm>
          <a:prstGeom prst="rect">
            <a:avLst/>
          </a:prstGeom>
          <a:noFill/>
          <a:ln w="9525">
            <a:noFill/>
            <a:miter lim="800000"/>
            <a:headEnd/>
            <a:tailEnd/>
          </a:ln>
          <a:effectLst/>
        </p:spPr>
        <p:txBody>
          <a:bodyPr>
            <a:spAutoFit/>
          </a:bodyPr>
          <a:lstStyle/>
          <a:p>
            <a:pPr algn="r" eaLnBrk="0" hangingPunct="0">
              <a:defRPr/>
            </a:pPr>
            <a:r>
              <a:rPr lang="en-US" sz="5000" dirty="0">
                <a:effectLst>
                  <a:outerShdw blurRad="38100" dist="38100" dir="2700000" algn="tl">
                    <a:srgbClr val="000000"/>
                  </a:outerShdw>
                </a:effectLst>
                <a:latin typeface="Century Gothic" pitchFamily="34" charset="0"/>
              </a:rPr>
              <a:t>Key Concept:</a:t>
            </a:r>
          </a:p>
          <a:p>
            <a:pPr eaLnBrk="0" hangingPunct="0">
              <a:defRPr/>
            </a:pPr>
            <a:r>
              <a:rPr lang="en-US" sz="4800" dirty="0">
                <a:solidFill>
                  <a:srgbClr val="C00000"/>
                </a:solidFill>
                <a:effectLst>
                  <a:outerShdw blurRad="38100" dist="38100" dir="2700000" algn="tl">
                    <a:srgbClr val="000000"/>
                  </a:outerShdw>
                </a:effectLst>
                <a:latin typeface="Century Gothic" pitchFamily="34" charset="0"/>
              </a:rPr>
              <a:t>Secure Records Destruction</a:t>
            </a:r>
          </a:p>
        </p:txBody>
      </p:sp>
      <p:sp>
        <p:nvSpPr>
          <p:cNvPr id="4" name="TextBox 3"/>
          <p:cNvSpPr txBox="1"/>
          <p:nvPr/>
        </p:nvSpPr>
        <p:spPr>
          <a:xfrm>
            <a:off x="304800" y="2064871"/>
            <a:ext cx="8610600" cy="3954929"/>
          </a:xfrm>
          <a:prstGeom prst="rect">
            <a:avLst/>
          </a:prstGeom>
          <a:noFill/>
        </p:spPr>
        <p:txBody>
          <a:bodyPr>
            <a:spAutoFit/>
          </a:bodyPr>
          <a:lstStyle/>
          <a:p>
            <a:pPr>
              <a:spcBef>
                <a:spcPts val="1800"/>
              </a:spcBef>
              <a:defRPr/>
            </a:pPr>
            <a:r>
              <a:rPr lang="en-US" sz="2000" dirty="0">
                <a:effectLst>
                  <a:outerShdw blurRad="38100" dist="38100" dir="2700000" algn="tl">
                    <a:srgbClr val="000000">
                      <a:alpha val="43137"/>
                    </a:srgbClr>
                  </a:outerShdw>
                </a:effectLst>
                <a:latin typeface="Century Gothic" pitchFamily="34" charset="0"/>
              </a:rPr>
              <a:t>WAC 434-640-030 Disposal by recycling. Pursuant to disposal authorization from the state or local records committee, an agency may dispose of records by recycling, under the following conditions:</a:t>
            </a:r>
            <a:br>
              <a:rPr lang="en-US" sz="2000" dirty="0">
                <a:effectLst>
                  <a:outerShdw blurRad="38100" dist="38100" dir="2700000" algn="tl">
                    <a:srgbClr val="000000">
                      <a:alpha val="43137"/>
                    </a:srgbClr>
                  </a:outerShdw>
                </a:effectLst>
                <a:latin typeface="Century Gothic" pitchFamily="34" charset="0"/>
              </a:rPr>
            </a:br>
            <a:r>
              <a:rPr lang="en-US" sz="1200" dirty="0">
                <a:effectLst>
                  <a:outerShdw blurRad="38100" dist="38100" dir="2700000" algn="tl">
                    <a:srgbClr val="000000">
                      <a:alpha val="43137"/>
                    </a:srgbClr>
                  </a:outerShdw>
                </a:effectLst>
                <a:latin typeface="Century Gothic" pitchFamily="34" charset="0"/>
              </a:rPr>
              <a:t> </a:t>
            </a:r>
            <a:r>
              <a:rPr lang="en-US" sz="400" dirty="0">
                <a:effectLst>
                  <a:outerShdw blurRad="38100" dist="38100" dir="2700000" algn="tl">
                    <a:srgbClr val="000000">
                      <a:alpha val="43137"/>
                    </a:srgbClr>
                  </a:outerShdw>
                </a:effectLst>
                <a:latin typeface="Century Gothic" pitchFamily="34" charset="0"/>
              </a:rPr>
              <a:t>    </a:t>
            </a:r>
          </a:p>
          <a:p>
            <a:pPr marL="342900" indent="-342900">
              <a:spcBef>
                <a:spcPts val="1800"/>
              </a:spcBef>
              <a:buFontTx/>
              <a:buAutoNum type="arabicParenBoth"/>
              <a:defRPr/>
            </a:pPr>
            <a:r>
              <a:rPr lang="en-US" sz="1700" dirty="0">
                <a:effectLst>
                  <a:outerShdw blurRad="38100" dist="38100" dir="2700000" algn="tl">
                    <a:srgbClr val="000000">
                      <a:alpha val="43137"/>
                    </a:srgbClr>
                  </a:outerShdw>
                </a:effectLst>
                <a:latin typeface="Century Gothic" pitchFamily="34" charset="0"/>
              </a:rPr>
              <a:t>The prompt destruction shall be insured and the responsibility rests with the agency.   </a:t>
            </a:r>
          </a:p>
          <a:p>
            <a:pPr marL="342900" indent="-342900">
              <a:spcBef>
                <a:spcPts val="1800"/>
              </a:spcBef>
              <a:buFontTx/>
              <a:buAutoNum type="arabicParenBoth"/>
              <a:defRPr/>
            </a:pPr>
            <a:r>
              <a:rPr lang="en-US" sz="1700" dirty="0">
                <a:effectLst>
                  <a:outerShdw blurRad="38100" dist="38100" dir="2700000" algn="tl">
                    <a:srgbClr val="000000">
                      <a:alpha val="43137"/>
                    </a:srgbClr>
                  </a:outerShdw>
                </a:effectLst>
                <a:latin typeface="Century Gothic" pitchFamily="34" charset="0"/>
              </a:rPr>
              <a:t>The recycling agent or entity shall have required licenses and shall be insured or bonded.</a:t>
            </a:r>
          </a:p>
          <a:p>
            <a:pPr marL="342900" indent="-342900">
              <a:spcBef>
                <a:spcPts val="1800"/>
              </a:spcBef>
              <a:buFontTx/>
              <a:buAutoNum type="arabicParenBoth"/>
              <a:defRPr/>
            </a:pPr>
            <a:r>
              <a:rPr lang="en-US" sz="1700" dirty="0">
                <a:effectLst>
                  <a:outerShdw blurRad="38100" dist="38100" dir="2700000" algn="tl">
                    <a:srgbClr val="000000">
                      <a:alpha val="43137"/>
                    </a:srgbClr>
                  </a:outerShdw>
                </a:effectLst>
                <a:latin typeface="Century Gothic" pitchFamily="34" charset="0"/>
              </a:rPr>
              <a:t>Records shall not be kept in unattended and unprotected storage.     </a:t>
            </a:r>
          </a:p>
          <a:p>
            <a:pPr marL="342900" indent="-342900">
              <a:spcBef>
                <a:spcPts val="1800"/>
              </a:spcBef>
              <a:buFontTx/>
              <a:buAutoNum type="arabicParenBoth"/>
              <a:defRPr/>
            </a:pPr>
            <a:r>
              <a:rPr lang="en-US" sz="1700" dirty="0">
                <a:effectLst>
                  <a:outerShdw blurRad="38100" dist="38100" dir="2700000" algn="tl">
                    <a:srgbClr val="000000">
                      <a:alpha val="43137"/>
                    </a:srgbClr>
                  </a:outerShdw>
                </a:effectLst>
                <a:latin typeface="Century Gothic" pitchFamily="34" charset="0"/>
              </a:rPr>
              <a:t>The agency shall have a contract or agreement with the recycler that includes these conditions.</a:t>
            </a:r>
          </a:p>
        </p:txBody>
      </p:sp>
    </p:spTree>
    <p:extLst>
      <p:ext uri="{BB962C8B-B14F-4D97-AF65-F5344CB8AC3E}">
        <p14:creationId xmlns:p14="http://schemas.microsoft.com/office/powerpoint/2010/main" val="3616773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1524000" y="1143000"/>
            <a:ext cx="7153275"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r" eaLnBrk="1" hangingPunct="1">
              <a:defRPr/>
            </a:pPr>
            <a:r>
              <a:rPr lang="en-US" dirty="0" smtClean="0">
                <a:solidFill>
                  <a:srgbClr val="C00000"/>
                </a:solidFill>
                <a:effectLst>
                  <a:outerShdw blurRad="38100" dist="38100" dir="2700000" algn="tl">
                    <a:srgbClr val="000000">
                      <a:alpha val="43137"/>
                    </a:srgbClr>
                  </a:outerShdw>
                </a:effectLst>
                <a:latin typeface="Century Gothic" pitchFamily="34" charset="0"/>
              </a:rPr>
              <a:t>Transfer Archival Records</a:t>
            </a:r>
          </a:p>
        </p:txBody>
      </p:sp>
      <p:sp>
        <p:nvSpPr>
          <p:cNvPr id="4" name="Rectangle 5"/>
          <p:cNvSpPr>
            <a:spLocks noGrp="1" noChangeArrowheads="1"/>
          </p:cNvSpPr>
          <p:nvPr>
            <p:ph idx="1"/>
          </p:nvPr>
        </p:nvSpPr>
        <p:spPr bwMode="auto">
          <a:xfrm>
            <a:off x="457200" y="2057400"/>
            <a:ext cx="82296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z="2200" dirty="0" smtClean="0">
                <a:effectLst>
                  <a:outerShdw blurRad="38100" dist="38100" dir="2700000" algn="tl">
                    <a:srgbClr val="000000">
                      <a:alpha val="43137"/>
                    </a:srgbClr>
                  </a:outerShdw>
                </a:effectLst>
                <a:latin typeface="Century Gothic" pitchFamily="34" charset="0"/>
              </a:rPr>
              <a:t>Is your agency achieving it’s mission by using resources to preserve and provide access to records indefinitely?</a:t>
            </a:r>
          </a:p>
          <a:p>
            <a:pPr eaLnBrk="1" hangingPunct="1">
              <a:defRPr/>
            </a:pPr>
            <a:endParaRPr lang="en-US" sz="2200" dirty="0" smtClean="0">
              <a:effectLst>
                <a:outerShdw blurRad="38100" dist="38100" dir="2700000" algn="tl">
                  <a:srgbClr val="000000">
                    <a:alpha val="43137"/>
                  </a:srgbClr>
                </a:outerShdw>
              </a:effectLst>
              <a:latin typeface="Century Gothic" pitchFamily="34" charset="0"/>
            </a:endParaRPr>
          </a:p>
          <a:p>
            <a:pPr eaLnBrk="1" hangingPunct="1">
              <a:defRPr/>
            </a:pPr>
            <a:r>
              <a:rPr lang="en-US" sz="2200" dirty="0" smtClean="0">
                <a:effectLst>
                  <a:outerShdw blurRad="38100" dist="38100" dir="2700000" algn="tl">
                    <a:srgbClr val="000000">
                      <a:alpha val="43137"/>
                    </a:srgbClr>
                  </a:outerShdw>
                </a:effectLst>
                <a:latin typeface="Century Gothic" pitchFamily="34" charset="0"/>
              </a:rPr>
              <a:t>Washington State Archives exists to do this on your behalf &amp; save you money.</a:t>
            </a:r>
          </a:p>
        </p:txBody>
      </p:sp>
      <p:sp>
        <p:nvSpPr>
          <p:cNvPr id="6" name="Rectangle 5"/>
          <p:cNvSpPr txBox="1">
            <a:spLocks noChangeArrowheads="1"/>
          </p:cNvSpPr>
          <p:nvPr/>
        </p:nvSpPr>
        <p:spPr bwMode="auto">
          <a:xfrm>
            <a:off x="457200" y="4252913"/>
            <a:ext cx="8229600" cy="1690687"/>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200" dirty="0" smtClean="0">
                <a:effectLst>
                  <a:outerShdw blurRad="38100" dist="38100" dir="2700000" algn="tl">
                    <a:srgbClr val="000000">
                      <a:alpha val="43137"/>
                    </a:srgbClr>
                  </a:outerShdw>
                </a:effectLst>
                <a:latin typeface="Century Gothic" pitchFamily="34" charset="0"/>
              </a:rPr>
              <a:t>Records are preserved and still accessible.</a:t>
            </a:r>
          </a:p>
          <a:p>
            <a:pPr eaLnBrk="1" hangingPunct="1">
              <a:defRPr/>
            </a:pPr>
            <a:endParaRPr lang="en-US" sz="2200" dirty="0" smtClean="0">
              <a:effectLst>
                <a:outerShdw blurRad="38100" dist="38100" dir="2700000" algn="tl">
                  <a:srgbClr val="000000">
                    <a:alpha val="43137"/>
                  </a:srgbClr>
                </a:outerShdw>
              </a:effectLst>
              <a:latin typeface="Century Gothic" pitchFamily="34" charset="0"/>
            </a:endParaRPr>
          </a:p>
          <a:p>
            <a:pPr marL="342900" lvl="1" indent="-342900" eaLnBrk="1" hangingPunct="1">
              <a:buFontTx/>
              <a:buChar char="•"/>
              <a:defRPr/>
            </a:pPr>
            <a:r>
              <a:rPr lang="en-US" sz="2200" dirty="0" smtClean="0">
                <a:effectLst>
                  <a:outerShdw blurRad="38100" dist="38100" dir="2700000" algn="tl">
                    <a:srgbClr val="000000">
                      <a:alpha val="43137"/>
                    </a:srgbClr>
                  </a:outerShdw>
                </a:effectLst>
                <a:latin typeface="Century Gothic" pitchFamily="34" charset="0"/>
              </a:rPr>
              <a:t>Develop a regular transfer cycle for ongoing archival records (such as minutes, ordinances, </a:t>
            </a:r>
            <a:r>
              <a:rPr lang="en-US" sz="2200" dirty="0" err="1" smtClean="0">
                <a:effectLst>
                  <a:outerShdw blurRad="38100" dist="38100" dir="2700000" algn="tl">
                    <a:srgbClr val="000000">
                      <a:alpha val="43137"/>
                    </a:srgbClr>
                  </a:outerShdw>
                </a:effectLst>
                <a:latin typeface="Century Gothic" pitchFamily="34" charset="0"/>
              </a:rPr>
              <a:t>etc</a:t>
            </a:r>
            <a:r>
              <a:rPr lang="en-US" sz="2200" dirty="0" smtClean="0">
                <a:effectLst>
                  <a:outerShdw blurRad="38100" dist="38100" dir="2700000" algn="tl">
                    <a:srgbClr val="000000">
                      <a:alpha val="43137"/>
                    </a:srgbClr>
                  </a:outerShdw>
                </a:effectLst>
                <a:latin typeface="Century Gothic" pitchFamily="34" charset="0"/>
              </a:rPr>
              <a:t>).</a:t>
            </a:r>
          </a:p>
        </p:txBody>
      </p:sp>
      <p:sp>
        <p:nvSpPr>
          <p:cNvPr id="2" name="Rectangle 1"/>
          <p:cNvSpPr/>
          <p:nvPr/>
        </p:nvSpPr>
        <p:spPr>
          <a:xfrm>
            <a:off x="2300625" y="228600"/>
            <a:ext cx="6386175" cy="861774"/>
          </a:xfrm>
          <a:prstGeom prst="rect">
            <a:avLst/>
          </a:prstGeom>
        </p:spPr>
        <p:txBody>
          <a:bodyPr wrap="square">
            <a:spAutoFit/>
          </a:bodyPr>
          <a:lstStyle/>
          <a:p>
            <a:pPr algn="r" eaLnBrk="0" hangingPunct="0">
              <a:defRPr/>
            </a:pPr>
            <a:r>
              <a:rPr lang="en-US" sz="5000" dirty="0">
                <a:effectLst>
                  <a:outerShdw blurRad="38100" dist="38100" dir="2700000" algn="tl">
                    <a:srgbClr val="000000"/>
                  </a:outerShdw>
                </a:effectLst>
                <a:latin typeface="Century Gothic" pitchFamily="34" charset="0"/>
              </a:rPr>
              <a:t>Key Concept:</a:t>
            </a:r>
          </a:p>
        </p:txBody>
      </p:sp>
    </p:spTree>
    <p:extLst>
      <p:ext uri="{BB962C8B-B14F-4D97-AF65-F5344CB8AC3E}">
        <p14:creationId xmlns:p14="http://schemas.microsoft.com/office/powerpoint/2010/main" val="4081716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4" name="Rectangle 4"/>
          <p:cNvSpPr>
            <a:spLocks noGrp="1" noChangeArrowheads="1"/>
          </p:cNvSpPr>
          <p:nvPr>
            <p:ph type="title" idx="4294967295"/>
          </p:nvPr>
        </p:nvSpPr>
        <p:spPr bwMode="auto">
          <a:xfrm>
            <a:off x="414338" y="533400"/>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n-US" sz="6000" dirty="0" smtClean="0">
                <a:solidFill>
                  <a:schemeClr val="tx1"/>
                </a:solidFill>
                <a:effectLst>
                  <a:outerShdw blurRad="38100" dist="38100" dir="2700000" algn="tl">
                    <a:srgbClr val="000000">
                      <a:alpha val="43137"/>
                    </a:srgbClr>
                  </a:outerShdw>
                </a:effectLst>
                <a:latin typeface="Century Gothic" pitchFamily="34" charset="0"/>
              </a:rPr>
              <a:t>In Summary…</a:t>
            </a:r>
          </a:p>
        </p:txBody>
      </p:sp>
      <p:sp>
        <p:nvSpPr>
          <p:cNvPr id="6" name="Rectangle 5"/>
          <p:cNvSpPr>
            <a:spLocks noGrp="1" noChangeArrowheads="1"/>
          </p:cNvSpPr>
          <p:nvPr>
            <p:ph idx="1"/>
          </p:nvPr>
        </p:nvSpPr>
        <p:spPr bwMode="auto">
          <a:xfrm>
            <a:off x="446088" y="1868488"/>
            <a:ext cx="8229600" cy="3930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defRPr/>
            </a:pPr>
            <a:r>
              <a:rPr lang="en-US" dirty="0" smtClean="0">
                <a:solidFill>
                  <a:srgbClr val="C00000"/>
                </a:solidFill>
                <a:effectLst>
                  <a:outerShdw blurRad="38100" dist="38100" dir="2700000" algn="tl">
                    <a:srgbClr val="000000">
                      <a:alpha val="43137"/>
                    </a:srgbClr>
                  </a:outerShdw>
                </a:effectLst>
                <a:latin typeface="Century Gothic" pitchFamily="34" charset="0"/>
              </a:rPr>
              <a:t>Agencies need to:</a:t>
            </a:r>
          </a:p>
          <a:p>
            <a:pPr eaLnBrk="1" hangingPunct="1">
              <a:lnSpc>
                <a:spcPct val="90000"/>
              </a:lnSpc>
              <a:defRPr/>
            </a:pPr>
            <a:endParaRPr lang="en-US" sz="1600" dirty="0" smtClean="0">
              <a:solidFill>
                <a:srgbClr val="FFFF00"/>
              </a:solidFill>
              <a:effectLst>
                <a:outerShdw blurRad="38100" dist="38100" dir="2700000" algn="tl">
                  <a:srgbClr val="000000">
                    <a:alpha val="43137"/>
                  </a:srgbClr>
                </a:outerShdw>
              </a:effectLst>
              <a:latin typeface="Century Gothic" pitchFamily="34" charset="0"/>
            </a:endParaRPr>
          </a:p>
          <a:p>
            <a:pPr marL="971550" lvl="1" indent="-514350" eaLnBrk="1" hangingPunct="1">
              <a:lnSpc>
                <a:spcPct val="90000"/>
              </a:lnSpc>
              <a:buFontTx/>
              <a:buAutoNum type="arabicPeriod"/>
              <a:defRPr/>
            </a:pPr>
            <a:r>
              <a:rPr lang="en-US" sz="2400" dirty="0" smtClean="0">
                <a:effectLst>
                  <a:outerShdw blurRad="38100" dist="38100" dir="2700000" algn="tl">
                    <a:srgbClr val="000000">
                      <a:alpha val="43137"/>
                    </a:srgbClr>
                  </a:outerShdw>
                </a:effectLst>
                <a:latin typeface="Century Gothic" pitchFamily="34" charset="0"/>
              </a:rPr>
              <a:t>Retain all public records for at least the minimum retention period as listed on the approved Records Retention Schedule.</a:t>
            </a:r>
          </a:p>
          <a:p>
            <a:pPr marL="971550" lvl="1" indent="-514350" eaLnBrk="1" hangingPunct="1">
              <a:lnSpc>
                <a:spcPct val="90000"/>
              </a:lnSpc>
              <a:buFontTx/>
              <a:buAutoNum type="arabicPeriod"/>
              <a:defRPr/>
            </a:pPr>
            <a:endParaRPr lang="en-US" sz="1200" dirty="0" smtClean="0">
              <a:solidFill>
                <a:schemeClr val="bg1"/>
              </a:solidFill>
              <a:effectLst>
                <a:outerShdw blurRad="38100" dist="38100" dir="2700000" algn="tl">
                  <a:srgbClr val="000000">
                    <a:alpha val="43137"/>
                  </a:srgbClr>
                </a:outerShdw>
              </a:effectLst>
              <a:latin typeface="Century Gothic" pitchFamily="34" charset="0"/>
            </a:endParaRPr>
          </a:p>
          <a:p>
            <a:pPr marL="971550" lvl="1" indent="-514350" eaLnBrk="1" hangingPunct="1">
              <a:lnSpc>
                <a:spcPct val="90000"/>
              </a:lnSpc>
              <a:buFontTx/>
              <a:buAutoNum type="arabicPeriod"/>
              <a:defRPr/>
            </a:pPr>
            <a:r>
              <a:rPr lang="en-US" sz="2400" dirty="0" smtClean="0">
                <a:effectLst>
                  <a:outerShdw blurRad="38100" dist="38100" dir="2700000" algn="tl">
                    <a:srgbClr val="000000">
                      <a:alpha val="43137"/>
                    </a:srgbClr>
                  </a:outerShdw>
                </a:effectLst>
                <a:latin typeface="Century Gothic" pitchFamily="34" charset="0"/>
              </a:rPr>
              <a:t>Destroy non-archival records at the end of their retention period.</a:t>
            </a:r>
          </a:p>
          <a:p>
            <a:pPr marL="971550" lvl="1" indent="-514350" eaLnBrk="1" hangingPunct="1">
              <a:lnSpc>
                <a:spcPct val="90000"/>
              </a:lnSpc>
              <a:buFontTx/>
              <a:buAutoNum type="arabicPeriod"/>
              <a:defRPr/>
            </a:pPr>
            <a:endParaRPr lang="en-US" sz="1200" dirty="0" smtClean="0">
              <a:solidFill>
                <a:schemeClr val="bg1"/>
              </a:solidFill>
              <a:effectLst>
                <a:outerShdw blurRad="38100" dist="38100" dir="2700000" algn="tl">
                  <a:srgbClr val="000000">
                    <a:alpha val="43137"/>
                  </a:srgbClr>
                </a:outerShdw>
              </a:effectLst>
              <a:latin typeface="Century Gothic" pitchFamily="34" charset="0"/>
            </a:endParaRPr>
          </a:p>
          <a:p>
            <a:pPr marL="971550" lvl="1" indent="-514350" eaLnBrk="1" hangingPunct="1">
              <a:lnSpc>
                <a:spcPct val="90000"/>
              </a:lnSpc>
              <a:buFontTx/>
              <a:buAutoNum type="arabicPeriod"/>
              <a:defRPr/>
            </a:pPr>
            <a:r>
              <a:rPr lang="en-US" sz="2400" dirty="0" smtClean="0">
                <a:effectLst>
                  <a:outerShdw blurRad="38100" dist="38100" dir="2700000" algn="tl">
                    <a:srgbClr val="000000">
                      <a:alpha val="43137"/>
                    </a:srgbClr>
                  </a:outerShdw>
                </a:effectLst>
                <a:latin typeface="Century Gothic" pitchFamily="34" charset="0"/>
              </a:rPr>
              <a:t>Continue to retain, or transfer to Washington State Archives, all archival records.</a:t>
            </a:r>
          </a:p>
          <a:p>
            <a:pPr eaLnBrk="1" hangingPunct="1">
              <a:lnSpc>
                <a:spcPct val="90000"/>
              </a:lnSpc>
              <a:buFontTx/>
              <a:buNone/>
              <a:defRPr/>
            </a:pPr>
            <a:endParaRPr lang="en-US" dirty="0" smtClean="0">
              <a:solidFill>
                <a:srgbClr val="FFFF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77175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itle 2"/>
          <p:cNvSpPr>
            <a:spLocks noGrp="1" noChangeArrowheads="1"/>
          </p:cNvSpPr>
          <p:nvPr>
            <p:ph type="title" idx="4294967295"/>
          </p:nvPr>
        </p:nvSpPr>
        <p:spPr bwMode="auto">
          <a:xfrm>
            <a:off x="19050" y="0"/>
            <a:ext cx="5105400" cy="1084263"/>
          </a:xfrm>
          <a:prstGeom prst="rect">
            <a:avLst/>
          </a:prstGeom>
          <a:ln>
            <a:miter lim="800000"/>
            <a:headEnd/>
            <a:tailEnd/>
          </a:ln>
        </p:spPr>
        <p:txBody>
          <a:bodyPr anchor="ctr"/>
          <a:lstStyle/>
          <a:p>
            <a:pPr algn="l" eaLnBrk="1" hangingPunct="1">
              <a:defRPr/>
            </a:pPr>
            <a:r>
              <a:rPr lang="en-US" sz="4800" dirty="0" smtClean="0">
                <a:solidFill>
                  <a:schemeClr val="tx1"/>
                </a:solidFill>
                <a:effectLst>
                  <a:outerShdw blurRad="38100" dist="38100" dir="2700000" algn="tl">
                    <a:srgbClr val="000000">
                      <a:alpha val="43137"/>
                    </a:srgbClr>
                  </a:outerShdw>
                </a:effectLst>
                <a:latin typeface="Century Gothic" pitchFamily="34" charset="0"/>
              </a:rPr>
              <a:t>Key Concept: </a:t>
            </a:r>
          </a:p>
        </p:txBody>
      </p:sp>
      <p:sp>
        <p:nvSpPr>
          <p:cNvPr id="4" name="Rectangle 3"/>
          <p:cNvSpPr>
            <a:spLocks noChangeArrowheads="1"/>
          </p:cNvSpPr>
          <p:nvPr/>
        </p:nvSpPr>
        <p:spPr bwMode="auto">
          <a:xfrm>
            <a:off x="1447800" y="914400"/>
            <a:ext cx="7162800" cy="533400"/>
          </a:xfrm>
          <a:prstGeom prst="rect">
            <a:avLst/>
          </a:prstGeom>
          <a:noFill/>
          <a:ln w="9525">
            <a:noFill/>
            <a:miter lim="800000"/>
            <a:headEnd/>
            <a:tailEnd/>
          </a:ln>
          <a:effectLst/>
        </p:spPr>
        <p:txBody>
          <a:bodyPr anchor="ctr"/>
          <a:lstStyle/>
          <a:p>
            <a:pPr algn="ctr" eaLnBrk="0" hangingPunct="0">
              <a:defRPr/>
            </a:pPr>
            <a:r>
              <a:rPr lang="en-US" sz="3200" dirty="0">
                <a:solidFill>
                  <a:srgbClr val="C00000"/>
                </a:solidFill>
                <a:effectLst>
                  <a:outerShdw blurRad="38100" dist="38100" dir="2700000" algn="tl">
                    <a:srgbClr val="000000">
                      <a:alpha val="43137"/>
                    </a:srgbClr>
                  </a:outerShdw>
                </a:effectLst>
                <a:latin typeface="Century Gothic" pitchFamily="34" charset="0"/>
              </a:rPr>
              <a:t>Inventory Your Records Series</a:t>
            </a:r>
          </a:p>
        </p:txBody>
      </p:sp>
      <p:sp>
        <p:nvSpPr>
          <p:cNvPr id="6" name="Rectangle 4"/>
          <p:cNvSpPr>
            <a:spLocks noChangeArrowheads="1"/>
          </p:cNvSpPr>
          <p:nvPr/>
        </p:nvSpPr>
        <p:spPr bwMode="auto">
          <a:xfrm>
            <a:off x="1524000" y="1447800"/>
            <a:ext cx="7010400" cy="609600"/>
          </a:xfrm>
          <a:prstGeom prst="rect">
            <a:avLst/>
          </a:prstGeom>
          <a:noFill/>
          <a:ln w="9525">
            <a:noFill/>
            <a:miter lim="800000"/>
            <a:headEnd/>
            <a:tailEnd/>
          </a:ln>
          <a:effectLst/>
        </p:spPr>
        <p:txBody>
          <a:bodyPr anchor="ctr"/>
          <a:lstStyle/>
          <a:p>
            <a:pPr algn="ctr">
              <a:defRPr/>
            </a:pPr>
            <a:r>
              <a:rPr lang="en-US" sz="2800" dirty="0">
                <a:effectLst>
                  <a:outerShdw blurRad="38100" dist="38100" dir="2700000" algn="tl">
                    <a:srgbClr val="000000">
                      <a:alpha val="43137"/>
                    </a:srgbClr>
                  </a:outerShdw>
                </a:effectLst>
                <a:latin typeface="Century Gothic" pitchFamily="34" charset="0"/>
              </a:rPr>
              <a:t>Sample Records Series Inventory Form</a:t>
            </a:r>
          </a:p>
        </p:txBody>
      </p:sp>
      <p:pic>
        <p:nvPicPr>
          <p:cNvPr id="7" name="Picture 5" descr="Records Series In Sht Fm"/>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1480" b="6580"/>
          <a:stretch>
            <a:fillRect/>
          </a:stretch>
        </p:blipFill>
        <p:spPr bwMode="auto">
          <a:xfrm>
            <a:off x="1600200" y="2062162"/>
            <a:ext cx="6934200" cy="45672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3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7"/>
          <p:cNvSpPr>
            <a:spLocks noGrp="1" noChangeArrowheads="1"/>
          </p:cNvSpPr>
          <p:nvPr>
            <p:ph type="title" idx="4294967295"/>
          </p:nvPr>
        </p:nvSpPr>
        <p:spPr bwMode="auto">
          <a:xfrm>
            <a:off x="152400" y="0"/>
            <a:ext cx="8763000" cy="1524000"/>
          </a:xfrm>
          <a:prstGeom prst="rect">
            <a:avLst/>
          </a:prstGeom>
          <a:ln>
            <a:miter lim="800000"/>
            <a:headEnd/>
            <a:tailEnd/>
          </a:ln>
        </p:spPr>
        <p:txBody>
          <a:bodyPr anchor="ctr">
            <a:normAutofit/>
          </a:bodyPr>
          <a:lstStyle/>
          <a:p>
            <a:pPr eaLnBrk="1" hangingPunct="1">
              <a:defRPr/>
            </a:pPr>
            <a:r>
              <a:rPr lang="en-US" dirty="0" smtClean="0">
                <a:effectLst>
                  <a:outerShdw blurRad="38100" dist="38100" dir="2700000" algn="tl">
                    <a:srgbClr val="000000"/>
                  </a:outerShdw>
                </a:effectLst>
              </a:rPr>
              <a:t>Key Concept: </a:t>
            </a:r>
            <a:br>
              <a:rPr lang="en-US" dirty="0" smtClean="0">
                <a:effectLst>
                  <a:outerShdw blurRad="38100" dist="38100" dir="2700000" algn="tl">
                    <a:srgbClr val="000000"/>
                  </a:outerShdw>
                </a:effectLst>
              </a:rPr>
            </a:br>
            <a:r>
              <a:rPr lang="en-US" dirty="0" smtClean="0">
                <a:solidFill>
                  <a:srgbClr val="C00000"/>
                </a:solidFill>
                <a:effectLst>
                  <a:outerShdw blurRad="38100" dist="38100" dir="2700000" algn="tl">
                    <a:srgbClr val="000000"/>
                  </a:outerShdw>
                </a:effectLst>
              </a:rPr>
              <a:t>Legal Requirements</a:t>
            </a:r>
          </a:p>
        </p:txBody>
      </p:sp>
      <p:sp>
        <p:nvSpPr>
          <p:cNvPr id="4" name="Rectangle 8"/>
          <p:cNvSpPr txBox="1">
            <a:spLocks noChangeArrowheads="1"/>
          </p:cNvSpPr>
          <p:nvPr/>
        </p:nvSpPr>
        <p:spPr bwMode="auto">
          <a:xfrm>
            <a:off x="533400" y="1600200"/>
            <a:ext cx="8229600" cy="4648200"/>
          </a:xfrm>
          <a:prstGeom prst="rect">
            <a:avLst/>
          </a:prstGeom>
          <a:ln>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buFontTx/>
              <a:buNone/>
              <a:defRPr/>
            </a:pPr>
            <a:r>
              <a:rPr lang="en-US" sz="2200" dirty="0" smtClean="0">
                <a:effectLst>
                  <a:outerShdw blurRad="38100" dist="38100" dir="2700000" algn="tl">
                    <a:srgbClr val="000000"/>
                  </a:outerShdw>
                </a:effectLst>
              </a:rPr>
              <a:t>RCW 40.14 - Public Records Act </a:t>
            </a:r>
            <a:r>
              <a:rPr lang="en-US" sz="2200" dirty="0" smtClean="0">
                <a:effectLst>
                  <a:outerShdw blurRad="38100" dist="38100" dir="2700000" algn="tl">
                    <a:srgbClr val="000000"/>
                  </a:outerShdw>
                </a:effectLst>
                <a:hlinkClick r:id="rId4"/>
              </a:rPr>
              <a:t>http://apps.leg.wa.gov/rcw/default.aspx?cite=40.14</a:t>
            </a:r>
            <a:r>
              <a:rPr lang="en-US" sz="2200" dirty="0" smtClean="0">
                <a:effectLst>
                  <a:outerShdw blurRad="38100" dist="38100" dir="2700000" algn="tl">
                    <a:srgbClr val="000000"/>
                  </a:outerShdw>
                </a:effectLst>
              </a:rPr>
              <a:t> </a:t>
            </a:r>
          </a:p>
          <a:p>
            <a:pPr>
              <a:spcBef>
                <a:spcPct val="25000"/>
              </a:spcBef>
              <a:buFontTx/>
              <a:buNone/>
              <a:defRPr/>
            </a:pPr>
            <a:r>
              <a:rPr lang="en-US" sz="2200" dirty="0" smtClean="0">
                <a:effectLst>
                  <a:outerShdw blurRad="38100" dist="38100" dir="2700000" algn="tl">
                    <a:srgbClr val="000000"/>
                  </a:outerShdw>
                </a:effectLst>
              </a:rPr>
              <a:t>RCW 40.10 - Essential Records Protection </a:t>
            </a:r>
            <a:r>
              <a:rPr lang="en-US" sz="2200" dirty="0" smtClean="0">
                <a:effectLst>
                  <a:outerShdw blurRad="38100" dist="38100" dir="2700000" algn="tl">
                    <a:srgbClr val="000000"/>
                  </a:outerShdw>
                </a:effectLst>
                <a:hlinkClick r:id="rId5"/>
              </a:rPr>
              <a:t>http://apps.leg.wa.gov/rcw/default.aspx?cite=40.10</a:t>
            </a:r>
            <a:r>
              <a:rPr lang="en-US" sz="2200" dirty="0" smtClean="0">
                <a:effectLst>
                  <a:outerShdw blurRad="38100" dist="38100" dir="2700000" algn="tl">
                    <a:srgbClr val="000000"/>
                  </a:outerShdw>
                </a:effectLst>
              </a:rPr>
              <a:t> </a:t>
            </a:r>
          </a:p>
          <a:p>
            <a:pPr>
              <a:spcBef>
                <a:spcPct val="25000"/>
              </a:spcBef>
              <a:buFontTx/>
              <a:buNone/>
              <a:defRPr/>
            </a:pPr>
            <a:r>
              <a:rPr lang="en-US" sz="2200" dirty="0" smtClean="0">
                <a:effectLst>
                  <a:outerShdw blurRad="38100" dist="38100" dir="2700000" algn="tl">
                    <a:srgbClr val="000000"/>
                  </a:outerShdw>
                </a:effectLst>
              </a:rPr>
              <a:t>RCW 40.16 - Illegal Destruction of Public Records </a:t>
            </a:r>
            <a:r>
              <a:rPr lang="en-US" sz="2200" dirty="0" smtClean="0">
                <a:effectLst>
                  <a:outerShdw blurRad="38100" dist="38100" dir="2700000" algn="tl">
                    <a:srgbClr val="000000"/>
                  </a:outerShdw>
                </a:effectLst>
                <a:hlinkClick r:id="rId6"/>
              </a:rPr>
              <a:t>http://apps.leg.wa.gov/rcw/default.aspx?cite=40.16</a:t>
            </a:r>
            <a:r>
              <a:rPr lang="en-US" sz="2200" dirty="0" smtClean="0">
                <a:effectLst>
                  <a:outerShdw blurRad="38100" dist="38100" dir="2700000" algn="tl">
                    <a:srgbClr val="000000"/>
                  </a:outerShdw>
                </a:effectLst>
              </a:rPr>
              <a:t> </a:t>
            </a:r>
          </a:p>
          <a:p>
            <a:pPr>
              <a:spcBef>
                <a:spcPct val="25000"/>
              </a:spcBef>
              <a:buFontTx/>
              <a:buNone/>
              <a:defRPr/>
            </a:pPr>
            <a:r>
              <a:rPr lang="en-US" sz="2200" dirty="0" smtClean="0">
                <a:effectLst>
                  <a:outerShdw blurRad="38100" dist="38100" dir="2700000" algn="tl">
                    <a:srgbClr val="000000"/>
                  </a:outerShdw>
                </a:effectLst>
              </a:rPr>
              <a:t>RCW 40.20 - Admissibility of Records Reproductions </a:t>
            </a:r>
            <a:r>
              <a:rPr lang="en-US" sz="2200" dirty="0" smtClean="0">
                <a:effectLst>
                  <a:outerShdw blurRad="38100" dist="38100" dir="2700000" algn="tl">
                    <a:srgbClr val="000000"/>
                  </a:outerShdw>
                </a:effectLst>
                <a:hlinkClick r:id="rId7"/>
              </a:rPr>
              <a:t>http://apps.leg.wa.gov/rcw/default.aspx?cite=40.20</a:t>
            </a:r>
            <a:r>
              <a:rPr lang="en-US" sz="2200" dirty="0" smtClean="0">
                <a:effectLst>
                  <a:outerShdw blurRad="38100" dist="38100" dir="2700000" algn="tl">
                    <a:srgbClr val="000000"/>
                  </a:outerShdw>
                </a:effectLst>
              </a:rPr>
              <a:t> </a:t>
            </a:r>
          </a:p>
          <a:p>
            <a:pPr>
              <a:spcBef>
                <a:spcPct val="25000"/>
              </a:spcBef>
              <a:buFontTx/>
              <a:buNone/>
              <a:defRPr/>
            </a:pPr>
            <a:r>
              <a:rPr lang="en-US" sz="2200" dirty="0" smtClean="0">
                <a:effectLst>
                  <a:outerShdw blurRad="38100" dist="38100" dir="2700000" algn="tl">
                    <a:srgbClr val="000000"/>
                  </a:outerShdw>
                </a:effectLst>
              </a:rPr>
              <a:t>RCW 42.56 - Public Disclosure </a:t>
            </a:r>
            <a:r>
              <a:rPr lang="en-US" sz="2200" dirty="0" smtClean="0">
                <a:effectLst>
                  <a:outerShdw blurRad="38100" dist="38100" dir="2700000" algn="tl">
                    <a:srgbClr val="000000"/>
                  </a:outerShdw>
                </a:effectLst>
                <a:hlinkClick r:id="rId8"/>
              </a:rPr>
              <a:t>http://apps.leg.wa.gov/rcw/default.aspx?cite=42.56</a:t>
            </a:r>
            <a:r>
              <a:rPr lang="en-US" sz="2200" dirty="0" smtClean="0">
                <a:effectLst>
                  <a:outerShdw blurRad="38100" dist="38100" dir="2700000" algn="tl">
                    <a:srgbClr val="000000"/>
                  </a:outerShdw>
                </a:effectLst>
              </a:rPr>
              <a:t> </a:t>
            </a:r>
          </a:p>
          <a:p>
            <a:pPr>
              <a:spcBef>
                <a:spcPct val="25000"/>
              </a:spcBef>
              <a:buFontTx/>
              <a:buNone/>
              <a:defRPr/>
            </a:pPr>
            <a:r>
              <a:rPr lang="en-US" sz="2200" dirty="0" smtClean="0">
                <a:effectLst>
                  <a:outerShdw blurRad="38100" dist="38100" dir="2700000" algn="tl">
                    <a:srgbClr val="000000"/>
                  </a:outerShdw>
                </a:effectLst>
              </a:rPr>
              <a:t>RCW 36.22.175 - Services to Local Government </a:t>
            </a:r>
            <a:r>
              <a:rPr lang="en-US" sz="2200" dirty="0" smtClean="0">
                <a:effectLst>
                  <a:outerShdw blurRad="38100" dist="38100" dir="2700000" algn="tl">
                    <a:srgbClr val="000000"/>
                  </a:outerShdw>
                </a:effectLst>
                <a:hlinkClick r:id="rId9"/>
              </a:rPr>
              <a:t>http://apps.leg.wa.gov/rcw/default.aspx?cite=36.22.175</a:t>
            </a:r>
            <a:r>
              <a:rPr lang="en-US" sz="2200" dirty="0" smtClean="0">
                <a:effectLst>
                  <a:outerShdw blurRad="38100" dist="38100" dir="2700000" algn="tl">
                    <a:srgbClr val="000000"/>
                  </a:outerShdw>
                </a:effectLst>
              </a:rPr>
              <a:t> </a:t>
            </a:r>
          </a:p>
        </p:txBody>
      </p:sp>
    </p:spTree>
    <p:extLst>
      <p:ext uri="{BB962C8B-B14F-4D97-AF65-F5344CB8AC3E}">
        <p14:creationId xmlns:p14="http://schemas.microsoft.com/office/powerpoint/2010/main" val="424496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2"/>
          <p:cNvSpPr txBox="1">
            <a:spLocks noChangeArrowheads="1"/>
          </p:cNvSpPr>
          <p:nvPr/>
        </p:nvSpPr>
        <p:spPr bwMode="auto">
          <a:xfrm>
            <a:off x="1066800" y="1447800"/>
            <a:ext cx="6934200" cy="4419600"/>
          </a:xfrm>
          <a:prstGeom prst="rect">
            <a:avLst/>
          </a:prstGeom>
          <a:ln>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2600" smtClean="0">
                <a:solidFill>
                  <a:srgbClr val="C00000"/>
                </a:solidFill>
                <a:effectLst>
                  <a:outerShdw blurRad="38100" dist="38100" dir="2700000" algn="tl">
                    <a:srgbClr val="000000"/>
                  </a:outerShdw>
                </a:effectLst>
              </a:rPr>
              <a:t>Records Series Title and Description</a:t>
            </a:r>
          </a:p>
          <a:p>
            <a:pPr>
              <a:buFontTx/>
              <a:buNone/>
              <a:defRPr/>
            </a:pPr>
            <a:r>
              <a:rPr lang="en-US" sz="2600" smtClean="0">
                <a:solidFill>
                  <a:srgbClr val="C00000"/>
                </a:solidFill>
                <a:effectLst>
                  <a:outerShdw blurRad="38100" dist="38100" dir="2700000" algn="tl">
                    <a:srgbClr val="000000"/>
                  </a:outerShdw>
                </a:effectLst>
              </a:rPr>
              <a:t>Location</a:t>
            </a:r>
          </a:p>
          <a:p>
            <a:pPr>
              <a:buFontTx/>
              <a:buNone/>
              <a:defRPr/>
            </a:pPr>
            <a:r>
              <a:rPr lang="en-US" sz="2600" smtClean="0">
                <a:solidFill>
                  <a:srgbClr val="C00000"/>
                </a:solidFill>
                <a:effectLst>
                  <a:outerShdw blurRad="38100" dist="38100" dir="2700000" algn="tl">
                    <a:srgbClr val="000000"/>
                  </a:outerShdw>
                </a:effectLst>
              </a:rPr>
              <a:t>Medium</a:t>
            </a:r>
          </a:p>
          <a:p>
            <a:pPr>
              <a:buFontTx/>
              <a:buNone/>
              <a:defRPr/>
            </a:pPr>
            <a:r>
              <a:rPr lang="en-US" sz="2600" smtClean="0">
                <a:solidFill>
                  <a:srgbClr val="C00000"/>
                </a:solidFill>
                <a:effectLst>
                  <a:outerShdw blurRad="38100" dist="38100" dir="2700000" algn="tl">
                    <a:srgbClr val="000000"/>
                  </a:outerShdw>
                </a:effectLst>
              </a:rPr>
              <a:t>Essential Record?</a:t>
            </a:r>
          </a:p>
          <a:p>
            <a:pPr>
              <a:buFontTx/>
              <a:buNone/>
              <a:defRPr/>
            </a:pPr>
            <a:r>
              <a:rPr lang="en-US" sz="2600" smtClean="0">
                <a:solidFill>
                  <a:srgbClr val="C00000"/>
                </a:solidFill>
                <a:effectLst>
                  <a:outerShdw blurRad="38100" dist="38100" dir="2700000" algn="tl">
                    <a:srgbClr val="000000"/>
                  </a:outerShdw>
                </a:effectLst>
              </a:rPr>
              <a:t>Inclusive Dates</a:t>
            </a:r>
          </a:p>
          <a:p>
            <a:pPr>
              <a:buFontTx/>
              <a:buNone/>
              <a:defRPr/>
            </a:pPr>
            <a:r>
              <a:rPr lang="en-US" sz="2600" smtClean="0">
                <a:solidFill>
                  <a:srgbClr val="C00000"/>
                </a:solidFill>
                <a:effectLst>
                  <a:outerShdw blurRad="38100" dist="38100" dir="2700000" algn="tl">
                    <a:srgbClr val="000000"/>
                  </a:outerShdw>
                </a:effectLst>
              </a:rPr>
              <a:t>Volume</a:t>
            </a:r>
          </a:p>
          <a:p>
            <a:pPr>
              <a:buFontTx/>
              <a:buNone/>
              <a:defRPr/>
            </a:pPr>
            <a:r>
              <a:rPr lang="en-US" sz="2600" smtClean="0">
                <a:solidFill>
                  <a:srgbClr val="C00000"/>
                </a:solidFill>
                <a:effectLst>
                  <a:outerShdw blurRad="38100" dist="38100" dir="2700000" algn="tl">
                    <a:srgbClr val="000000"/>
                  </a:outerShdw>
                </a:effectLst>
              </a:rPr>
              <a:t>Approved Retention Period</a:t>
            </a:r>
          </a:p>
          <a:p>
            <a:pPr>
              <a:buFontTx/>
              <a:buNone/>
              <a:defRPr/>
            </a:pPr>
            <a:r>
              <a:rPr lang="en-US" sz="2600" smtClean="0">
                <a:solidFill>
                  <a:srgbClr val="C00000"/>
                </a:solidFill>
                <a:effectLst>
                  <a:outerShdw blurRad="38100" dist="38100" dir="2700000" algn="tl">
                    <a:srgbClr val="000000"/>
                  </a:outerShdw>
                </a:effectLst>
              </a:rPr>
              <a:t>Potential Archival Value?</a:t>
            </a:r>
          </a:p>
          <a:p>
            <a:pPr>
              <a:buFontTx/>
              <a:buNone/>
              <a:defRPr/>
            </a:pPr>
            <a:r>
              <a:rPr lang="en-US" sz="2600" smtClean="0">
                <a:solidFill>
                  <a:srgbClr val="C00000"/>
                </a:solidFill>
                <a:effectLst>
                  <a:outerShdw blurRad="38100" dist="38100" dir="2700000" algn="tl">
                    <a:srgbClr val="000000"/>
                  </a:outerShdw>
                </a:effectLst>
              </a:rPr>
              <a:t>Disposition Authority Number</a:t>
            </a:r>
            <a:endParaRPr lang="en-US" sz="2600" dirty="0" smtClean="0">
              <a:solidFill>
                <a:srgbClr val="C00000"/>
              </a:solidFill>
              <a:effectLst>
                <a:outerShdw blurRad="38100" dist="38100" dir="2700000" algn="tl">
                  <a:srgbClr val="000000"/>
                </a:outerShdw>
              </a:effectLst>
            </a:endParaRPr>
          </a:p>
        </p:txBody>
      </p:sp>
      <p:sp>
        <p:nvSpPr>
          <p:cNvPr id="4" name="Rectangle 3"/>
          <p:cNvSpPr>
            <a:spLocks noChangeArrowheads="1"/>
          </p:cNvSpPr>
          <p:nvPr/>
        </p:nvSpPr>
        <p:spPr bwMode="auto">
          <a:xfrm>
            <a:off x="1066800" y="609600"/>
            <a:ext cx="7620000" cy="685800"/>
          </a:xfrm>
          <a:prstGeom prst="rect">
            <a:avLst/>
          </a:prstGeom>
          <a:noFill/>
          <a:ln w="9525">
            <a:noFill/>
            <a:miter lim="800000"/>
            <a:headEnd/>
            <a:tailEnd/>
          </a:ln>
          <a:effectLst/>
        </p:spPr>
        <p:txBody>
          <a:bodyPr anchor="ctr"/>
          <a:lstStyle/>
          <a:p>
            <a:pPr>
              <a:defRPr/>
            </a:pPr>
            <a:r>
              <a:rPr lang="en-US" sz="3200" dirty="0">
                <a:effectLst>
                  <a:outerShdw blurRad="38100" dist="38100" dir="2700000" algn="tl">
                    <a:srgbClr val="000000"/>
                  </a:outerShdw>
                </a:effectLst>
                <a:latin typeface="Century Gothic" pitchFamily="34" charset="0"/>
              </a:rPr>
              <a:t>Records Series Inventory Information</a:t>
            </a:r>
          </a:p>
        </p:txBody>
      </p:sp>
    </p:spTree>
    <p:extLst>
      <p:ext uri="{BB962C8B-B14F-4D97-AF65-F5344CB8AC3E}">
        <p14:creationId xmlns:p14="http://schemas.microsoft.com/office/powerpoint/2010/main" val="1810325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2"/>
          <p:cNvSpPr>
            <a:spLocks noGrp="1" noChangeArrowheads="1"/>
          </p:cNvSpPr>
          <p:nvPr>
            <p:ph type="title"/>
          </p:nvPr>
        </p:nvSpPr>
        <p:spPr bwMode="auto">
          <a:xfrm>
            <a:off x="990600" y="228600"/>
            <a:ext cx="7467600" cy="1524000"/>
          </a:xfrm>
          <a:ln>
            <a:miter lim="800000"/>
            <a:headEnd/>
            <a:tailEnd/>
          </a:ln>
        </p:spPr>
        <p:txBody>
          <a:bodyPr vert="horz" wrap="square" lIns="91440" tIns="45720" rIns="91440" bIns="45720" numCol="1" anchor="ctr" anchorCtr="0" compatLnSpc="1">
            <a:prstTxWarp prst="textNoShape">
              <a:avLst/>
            </a:prstTxWarp>
          </a:bodyPr>
          <a:lstStyle/>
          <a:p>
            <a:pPr algn="l" eaLnBrk="1" hangingPunct="1">
              <a:defRPr/>
            </a:pPr>
            <a:r>
              <a:rPr lang="en-US" sz="6600" dirty="0" smtClean="0">
                <a:solidFill>
                  <a:schemeClr val="tx1"/>
                </a:solidFill>
                <a:effectLst>
                  <a:outerShdw blurRad="38100" dist="38100" dir="2700000" algn="tl">
                    <a:srgbClr val="000000">
                      <a:alpha val="43137"/>
                    </a:srgbClr>
                  </a:outerShdw>
                </a:effectLst>
                <a:latin typeface="Century Gothic" pitchFamily="34" charset="0"/>
              </a:rPr>
              <a:t>Key Concept: </a:t>
            </a:r>
          </a:p>
        </p:txBody>
      </p:sp>
      <p:sp>
        <p:nvSpPr>
          <p:cNvPr id="4" name="Rectangle 3"/>
          <p:cNvSpPr>
            <a:spLocks noChangeArrowheads="1"/>
          </p:cNvSpPr>
          <p:nvPr/>
        </p:nvSpPr>
        <p:spPr bwMode="auto">
          <a:xfrm>
            <a:off x="1066800" y="1600200"/>
            <a:ext cx="7696200" cy="762000"/>
          </a:xfrm>
          <a:prstGeom prst="rect">
            <a:avLst/>
          </a:prstGeom>
          <a:noFill/>
          <a:ln w="9525">
            <a:noFill/>
            <a:miter lim="800000"/>
            <a:headEnd/>
            <a:tailEnd/>
          </a:ln>
          <a:effectLst/>
        </p:spPr>
        <p:txBody>
          <a:bodyPr anchor="ctr"/>
          <a:lstStyle/>
          <a:p>
            <a:pPr>
              <a:defRPr/>
            </a:pPr>
            <a:r>
              <a:rPr lang="en-US" sz="3000" dirty="0">
                <a:solidFill>
                  <a:srgbClr val="C00000"/>
                </a:solidFill>
                <a:effectLst>
                  <a:outerShdw blurRad="38100" dist="38100" dir="2700000" algn="tl">
                    <a:srgbClr val="000000">
                      <a:alpha val="43137"/>
                    </a:srgbClr>
                  </a:outerShdw>
                </a:effectLst>
                <a:latin typeface="Century Gothic" pitchFamily="34" charset="0"/>
              </a:rPr>
              <a:t>Public Access to Government Records</a:t>
            </a:r>
          </a:p>
        </p:txBody>
      </p:sp>
      <p:sp>
        <p:nvSpPr>
          <p:cNvPr id="6" name="Rectangle 4"/>
          <p:cNvSpPr txBox="1">
            <a:spLocks noChangeArrowheads="1"/>
          </p:cNvSpPr>
          <p:nvPr/>
        </p:nvSpPr>
        <p:spPr bwMode="auto">
          <a:xfrm>
            <a:off x="762000" y="2819400"/>
            <a:ext cx="6477000" cy="22860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3600" smtClean="0">
                <a:effectLst>
                  <a:outerShdw blurRad="38100" dist="38100" dir="2700000" algn="tl">
                    <a:srgbClr val="000000">
                      <a:alpha val="43137"/>
                    </a:srgbClr>
                  </a:outerShdw>
                </a:effectLst>
              </a:rPr>
              <a:t>	</a:t>
            </a:r>
            <a:r>
              <a:rPr lang="en-US" sz="2800" smtClean="0">
                <a:effectLst>
                  <a:outerShdw blurRad="38100" dist="38100" dir="2700000" algn="tl">
                    <a:srgbClr val="000000">
                      <a:alpha val="43137"/>
                    </a:srgbClr>
                  </a:outerShdw>
                </a:effectLst>
              </a:rPr>
              <a:t>Defines rights of public access</a:t>
            </a:r>
          </a:p>
          <a:p>
            <a:pPr>
              <a:buFontTx/>
              <a:buNone/>
              <a:defRPr/>
            </a:pPr>
            <a:r>
              <a:rPr lang="en-US" sz="2800" smtClean="0">
                <a:effectLst>
                  <a:outerShdw blurRad="38100" dist="38100" dir="2700000" algn="tl">
                    <a:srgbClr val="000000">
                      <a:alpha val="43137"/>
                    </a:srgbClr>
                  </a:outerShdw>
                </a:effectLst>
              </a:rPr>
              <a:t>	Emphasizes rights of public access</a:t>
            </a:r>
          </a:p>
          <a:p>
            <a:pPr>
              <a:buFontTx/>
              <a:buNone/>
              <a:defRPr/>
            </a:pPr>
            <a:r>
              <a:rPr lang="en-US" sz="2800" smtClean="0">
                <a:effectLst>
                  <a:outerShdw blurRad="38100" dist="38100" dir="2700000" algn="tl">
                    <a:srgbClr val="000000">
                      <a:alpha val="43137"/>
                    </a:srgbClr>
                  </a:outerShdw>
                </a:effectLst>
              </a:rPr>
              <a:t>	Exemptions from disclosure</a:t>
            </a:r>
          </a:p>
          <a:p>
            <a:pPr>
              <a:buFontTx/>
              <a:buNone/>
              <a:defRPr/>
            </a:pPr>
            <a:r>
              <a:rPr lang="en-US" sz="2800" smtClean="0">
                <a:effectLst>
                  <a:outerShdw blurRad="38100" dist="38100" dir="2700000" algn="tl">
                    <a:srgbClr val="000000">
                      <a:alpha val="43137"/>
                    </a:srgbClr>
                  </a:outerShdw>
                </a:effectLst>
              </a:rPr>
              <a:t>	Duty to protect records security</a:t>
            </a:r>
            <a:endParaRPr lang="en-US" sz="2800" dirty="0" smtClean="0">
              <a:effectLst>
                <a:outerShdw blurRad="38100" dist="38100" dir="2700000" algn="tl">
                  <a:srgbClr val="000000">
                    <a:alpha val="43137"/>
                  </a:srgbClr>
                </a:outerShdw>
              </a:effectLst>
            </a:endParaRPr>
          </a:p>
        </p:txBody>
      </p:sp>
      <p:sp>
        <p:nvSpPr>
          <p:cNvPr id="7" name="Rectangle 5"/>
          <p:cNvSpPr>
            <a:spLocks noChangeArrowheads="1"/>
          </p:cNvSpPr>
          <p:nvPr/>
        </p:nvSpPr>
        <p:spPr bwMode="auto">
          <a:xfrm>
            <a:off x="1066800" y="24384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defRPr/>
            </a:pPr>
            <a:r>
              <a:rPr lang="en-US" sz="2800" dirty="0">
                <a:effectLst>
                  <a:outerShdw blurRad="38100" dist="38100" dir="2700000" algn="tl">
                    <a:srgbClr val="000000">
                      <a:alpha val="43137"/>
                    </a:srgbClr>
                  </a:outerShdw>
                </a:effectLst>
                <a:latin typeface="Century Gothic" pitchFamily="34" charset="0"/>
              </a:rPr>
              <a:t>RCW 42.56: Public Disclosure Act</a:t>
            </a:r>
          </a:p>
        </p:txBody>
      </p:sp>
      <p:sp>
        <p:nvSpPr>
          <p:cNvPr id="8" name="Text Box 7"/>
          <p:cNvSpPr txBox="1">
            <a:spLocks noChangeArrowheads="1"/>
          </p:cNvSpPr>
          <p:nvPr/>
        </p:nvSpPr>
        <p:spPr bwMode="auto">
          <a:xfrm>
            <a:off x="1244600" y="5543490"/>
            <a:ext cx="5835252" cy="40011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000" dirty="0">
                <a:solidFill>
                  <a:srgbClr val="FFFF00"/>
                </a:solidFill>
                <a:effectLst>
                  <a:outerShdw blurRad="38100" dist="38100" dir="2700000" algn="tl">
                    <a:srgbClr val="000000">
                      <a:alpha val="43137"/>
                    </a:srgbClr>
                  </a:outerShdw>
                </a:effectLst>
                <a:latin typeface="Century Gothic" pitchFamily="34" charset="0"/>
                <a:hlinkClick r:id="rId4"/>
              </a:rPr>
              <a:t>http://</a:t>
            </a:r>
            <a:r>
              <a:rPr lang="en-US" sz="2000" dirty="0" smtClean="0">
                <a:solidFill>
                  <a:srgbClr val="FFFF00"/>
                </a:solidFill>
                <a:effectLst>
                  <a:outerShdw blurRad="38100" dist="38100" dir="2700000" algn="tl">
                    <a:srgbClr val="000000">
                      <a:alpha val="43137"/>
                    </a:srgbClr>
                  </a:outerShdw>
                </a:effectLst>
                <a:latin typeface="Century Gothic" pitchFamily="34" charset="0"/>
                <a:hlinkClick r:id="rId4"/>
              </a:rPr>
              <a:t>www.mrsc.org/Publications/pra06.pdf</a:t>
            </a:r>
            <a:r>
              <a:rPr lang="en-US" sz="2000" dirty="0" smtClean="0">
                <a:solidFill>
                  <a:srgbClr val="FFFF00"/>
                </a:solidFill>
                <a:effectLst>
                  <a:outerShdw blurRad="38100" dist="38100" dir="2700000" algn="tl">
                    <a:srgbClr val="000000">
                      <a:alpha val="43137"/>
                    </a:srgbClr>
                  </a:outerShdw>
                </a:effectLst>
                <a:latin typeface="Century Gothic" pitchFamily="34" charset="0"/>
              </a:rPr>
              <a:t>  </a:t>
            </a:r>
            <a:endParaRPr lang="en-US" sz="2000" dirty="0">
              <a:solidFill>
                <a:srgbClr val="FFFF00"/>
              </a:solidFill>
              <a:effectLst>
                <a:outerShdw blurRad="38100" dist="38100" dir="2700000" algn="tl">
                  <a:srgbClr val="000000">
                    <a:alpha val="43137"/>
                  </a:srgbClr>
                </a:outerShdw>
              </a:effectLst>
              <a:latin typeface="Century Gothic" pitchFamily="34" charset="0"/>
            </a:endParaRPr>
          </a:p>
        </p:txBody>
      </p:sp>
      <p:sp>
        <p:nvSpPr>
          <p:cNvPr id="9" name="Text Box 8"/>
          <p:cNvSpPr txBox="1">
            <a:spLocks noChangeArrowheads="1"/>
          </p:cNvSpPr>
          <p:nvPr/>
        </p:nvSpPr>
        <p:spPr bwMode="auto">
          <a:xfrm>
            <a:off x="1219200" y="5146615"/>
            <a:ext cx="7213834" cy="400110"/>
          </a:xfrm>
          <a:prstGeom prst="rect">
            <a:avLst/>
          </a:prstGeom>
          <a:noFill/>
          <a:ln w="9525">
            <a:noFill/>
            <a:miter lim="800000"/>
            <a:headEnd/>
            <a:tailEnd/>
          </a:ln>
          <a:effectLst/>
        </p:spPr>
        <p:txBody>
          <a:bodyPr wrap="none">
            <a:spAutoFit/>
          </a:bodyPr>
          <a:lstStyle/>
          <a:p>
            <a:pPr>
              <a:defRPr/>
            </a:pPr>
            <a:r>
              <a:rPr lang="en-US" sz="2000" dirty="0">
                <a:solidFill>
                  <a:srgbClr val="FFFF00"/>
                </a:solidFill>
                <a:effectLst>
                  <a:outerShdw blurRad="38100" dist="38100" dir="2700000" algn="tl">
                    <a:srgbClr val="000000">
                      <a:alpha val="43137"/>
                    </a:srgbClr>
                  </a:outerShdw>
                </a:effectLst>
                <a:latin typeface="Century Gothic" pitchFamily="34" charset="0"/>
                <a:hlinkClick r:id="rId5"/>
              </a:rPr>
              <a:t>http://</a:t>
            </a:r>
            <a:r>
              <a:rPr lang="en-US" sz="2000" dirty="0" smtClean="0">
                <a:solidFill>
                  <a:srgbClr val="FFFF00"/>
                </a:solidFill>
                <a:effectLst>
                  <a:outerShdw blurRad="38100" dist="38100" dir="2700000" algn="tl">
                    <a:srgbClr val="000000">
                      <a:alpha val="43137"/>
                    </a:srgbClr>
                  </a:outerShdw>
                </a:effectLst>
                <a:latin typeface="Century Gothic" pitchFamily="34" charset="0"/>
                <a:hlinkClick r:id="rId5"/>
              </a:rPr>
              <a:t>www.atg.wa.gov/records/modelrules/index.shtml</a:t>
            </a:r>
            <a:r>
              <a:rPr lang="en-US" sz="2000" dirty="0" smtClean="0">
                <a:solidFill>
                  <a:srgbClr val="FFFF00"/>
                </a:solidFill>
                <a:effectLst>
                  <a:outerShdw blurRad="38100" dist="38100" dir="2700000" algn="tl">
                    <a:srgbClr val="000000">
                      <a:alpha val="43137"/>
                    </a:srgbClr>
                  </a:outerShdw>
                </a:effectLst>
                <a:latin typeface="Century Gothic" pitchFamily="34" charset="0"/>
              </a:rPr>
              <a:t> </a:t>
            </a:r>
            <a:endParaRPr lang="en-US" sz="2000" dirty="0">
              <a:solidFill>
                <a:srgbClr val="FFFF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113091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alpha val="43137"/>
                    </a:srgbClr>
                  </a:outerShdw>
                </a:effectLst>
                <a:latin typeface="Century Gothic" pitchFamily="34" charset="0"/>
              </a:rPr>
              <a:t>Public Disclosure</a:t>
            </a:r>
            <a:br>
              <a:rPr lang="en-US" sz="6000" dirty="0" smtClean="0">
                <a:solidFill>
                  <a:schemeClr val="tx1"/>
                </a:solidFill>
                <a:effectLst>
                  <a:outerShdw blurRad="38100" dist="38100" dir="2700000" algn="tl">
                    <a:srgbClr val="000000">
                      <a:alpha val="43137"/>
                    </a:srgbClr>
                  </a:outerShdw>
                </a:effectLst>
                <a:latin typeface="Century Gothic" pitchFamily="34" charset="0"/>
              </a:rPr>
            </a:br>
            <a:r>
              <a:rPr lang="en-US" sz="6000" dirty="0" smtClean="0">
                <a:solidFill>
                  <a:schemeClr val="tx1"/>
                </a:solidFill>
                <a:effectLst>
                  <a:outerShdw blurRad="38100" dist="38100" dir="2700000" algn="tl">
                    <a:srgbClr val="000000">
                      <a:alpha val="43137"/>
                    </a:srgbClr>
                  </a:outerShdw>
                </a:effectLst>
                <a:latin typeface="Century Gothic" pitchFamily="34" charset="0"/>
              </a:rPr>
              <a:t>Survival Skill #1</a:t>
            </a:r>
          </a:p>
        </p:txBody>
      </p:sp>
      <p:sp>
        <p:nvSpPr>
          <p:cNvPr id="4" name="Rectangle 4"/>
          <p:cNvSpPr>
            <a:spLocks noGrp="1" noChangeArrowheads="1"/>
          </p:cNvSpPr>
          <p:nvPr>
            <p:ph idx="4294967295"/>
          </p:nvPr>
        </p:nvSpPr>
        <p:spPr bwMode="auto">
          <a:xfrm>
            <a:off x="331788" y="3259138"/>
            <a:ext cx="8504237" cy="2608262"/>
          </a:xfrm>
          <a:prstGeom prst="rect">
            <a:avLst/>
          </a:prstGeom>
          <a:ln>
            <a:miter lim="800000"/>
            <a:headEnd/>
            <a:tailEnd/>
          </a:ln>
        </p:spPr>
        <p:txBody>
          <a:bodyPr/>
          <a:lstStyle/>
          <a:p>
            <a:pPr marL="514350" indent="-514350" algn="ctr" eaLnBrk="1" hangingPunct="1">
              <a:buFontTx/>
              <a:buNone/>
              <a:defRPr/>
            </a:pPr>
            <a:r>
              <a:rPr lang="en-US" sz="6000" dirty="0" smtClean="0">
                <a:solidFill>
                  <a:srgbClr val="C00000"/>
                </a:solidFill>
                <a:effectLst>
                  <a:outerShdw blurRad="38100" dist="38100" dir="2700000" algn="tl">
                    <a:srgbClr val="000000">
                      <a:alpha val="43137"/>
                    </a:srgbClr>
                  </a:outerShdw>
                </a:effectLst>
                <a:latin typeface="Century Gothic" pitchFamily="34" charset="0"/>
              </a:rPr>
              <a:t>Know your Business -</a:t>
            </a:r>
          </a:p>
          <a:p>
            <a:pPr marL="514350" indent="-514350" algn="ctr" eaLnBrk="1" hangingPunct="1">
              <a:buFontTx/>
              <a:buNone/>
              <a:defRPr/>
            </a:pPr>
            <a:r>
              <a:rPr lang="en-US" sz="6000" dirty="0" smtClean="0">
                <a:solidFill>
                  <a:srgbClr val="C00000"/>
                </a:solidFill>
                <a:effectLst>
                  <a:outerShdw blurRad="38100" dist="38100" dir="2700000" algn="tl">
                    <a:srgbClr val="000000">
                      <a:alpha val="43137"/>
                    </a:srgbClr>
                  </a:outerShdw>
                </a:effectLst>
                <a:latin typeface="Century Gothic" pitchFamily="34" charset="0"/>
              </a:rPr>
              <a:t>Know your Records</a:t>
            </a:r>
          </a:p>
        </p:txBody>
      </p:sp>
    </p:spTree>
    <p:extLst>
      <p:ext uri="{BB962C8B-B14F-4D97-AF65-F5344CB8AC3E}">
        <p14:creationId xmlns:p14="http://schemas.microsoft.com/office/powerpoint/2010/main" val="4089336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4294967295"/>
          </p:nvPr>
        </p:nvSpPr>
        <p:spPr bwMode="auto">
          <a:xfrm>
            <a:off x="331788" y="3335338"/>
            <a:ext cx="8504237" cy="2608262"/>
          </a:xfrm>
          <a:prstGeom prst="rect">
            <a:avLst/>
          </a:prstGeom>
          <a:ln>
            <a:miter lim="800000"/>
            <a:headEnd/>
            <a:tailEnd/>
          </a:ln>
        </p:spPr>
        <p:txBody>
          <a:bodyPr/>
          <a:lstStyle/>
          <a:p>
            <a:pPr marL="514350" indent="-514350" algn="ctr" eaLnBrk="1" hangingPunct="1">
              <a:buFontTx/>
              <a:buNone/>
              <a:defRPr/>
            </a:pPr>
            <a:r>
              <a:rPr lang="en-US" sz="5400" dirty="0" smtClean="0">
                <a:solidFill>
                  <a:srgbClr val="C00000"/>
                </a:solidFill>
                <a:effectLst>
                  <a:outerShdw blurRad="38100" dist="38100" dir="2700000" algn="tl">
                    <a:srgbClr val="000000">
                      <a:alpha val="43137"/>
                    </a:srgbClr>
                  </a:outerShdw>
                </a:effectLst>
                <a:latin typeface="Century Gothic" pitchFamily="34" charset="0"/>
              </a:rPr>
              <a:t>Establish a records management function in your agency</a:t>
            </a:r>
          </a:p>
        </p:txBody>
      </p:sp>
      <p:sp>
        <p:nvSpPr>
          <p:cNvPr id="4"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alpha val="43137"/>
                    </a:srgbClr>
                  </a:outerShdw>
                </a:effectLst>
                <a:latin typeface="Century Gothic" pitchFamily="34" charset="0"/>
              </a:rPr>
              <a:t>Public Disclosure</a:t>
            </a:r>
            <a:br>
              <a:rPr lang="en-US" sz="6000" dirty="0" smtClean="0">
                <a:solidFill>
                  <a:schemeClr val="tx1"/>
                </a:solidFill>
                <a:effectLst>
                  <a:outerShdw blurRad="38100" dist="38100" dir="2700000" algn="tl">
                    <a:srgbClr val="000000">
                      <a:alpha val="43137"/>
                    </a:srgbClr>
                  </a:outerShdw>
                </a:effectLst>
                <a:latin typeface="Century Gothic" pitchFamily="34" charset="0"/>
              </a:rPr>
            </a:br>
            <a:r>
              <a:rPr lang="en-US" sz="6000" dirty="0" smtClean="0">
                <a:solidFill>
                  <a:schemeClr val="tx1"/>
                </a:solidFill>
                <a:effectLst>
                  <a:outerShdw blurRad="38100" dist="38100" dir="2700000" algn="tl">
                    <a:srgbClr val="000000">
                      <a:alpha val="43137"/>
                    </a:srgbClr>
                  </a:outerShdw>
                </a:effectLst>
                <a:latin typeface="Century Gothic" pitchFamily="34" charset="0"/>
              </a:rPr>
              <a:t>Survival Skill #2</a:t>
            </a:r>
          </a:p>
        </p:txBody>
      </p:sp>
    </p:spTree>
    <p:extLst>
      <p:ext uri="{BB962C8B-B14F-4D97-AF65-F5344CB8AC3E}">
        <p14:creationId xmlns:p14="http://schemas.microsoft.com/office/powerpoint/2010/main" val="1428472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4294967295"/>
          </p:nvPr>
        </p:nvSpPr>
        <p:spPr bwMode="auto">
          <a:xfrm>
            <a:off x="331788" y="3581400"/>
            <a:ext cx="8504237" cy="2133600"/>
          </a:xfrm>
          <a:prstGeom prst="rect">
            <a:avLst/>
          </a:prstGeom>
          <a:ln>
            <a:miter lim="800000"/>
            <a:headEnd/>
            <a:tailEnd/>
          </a:ln>
        </p:spPr>
        <p:txBody>
          <a:bodyPr/>
          <a:lstStyle/>
          <a:p>
            <a:pPr marL="514350" indent="-514350" algn="ctr" eaLnBrk="1" hangingPunct="1">
              <a:buFontTx/>
              <a:buNone/>
              <a:defRPr/>
            </a:pPr>
            <a:r>
              <a:rPr lang="en-US" sz="6000" smtClean="0">
                <a:solidFill>
                  <a:srgbClr val="C00000"/>
                </a:solidFill>
                <a:effectLst>
                  <a:outerShdw blurRad="38100" dist="38100" dir="2700000" algn="tl">
                    <a:srgbClr val="000000"/>
                  </a:outerShdw>
                </a:effectLst>
                <a:latin typeface="Century Gothic" pitchFamily="34" charset="0"/>
              </a:rPr>
              <a:t>Get rid of what</a:t>
            </a:r>
          </a:p>
          <a:p>
            <a:pPr marL="514350" indent="-514350" algn="ctr" eaLnBrk="1" hangingPunct="1">
              <a:buFontTx/>
              <a:buNone/>
              <a:defRPr/>
            </a:pPr>
            <a:r>
              <a:rPr lang="en-US" sz="6000" smtClean="0">
                <a:solidFill>
                  <a:srgbClr val="C00000"/>
                </a:solidFill>
                <a:effectLst>
                  <a:outerShdw blurRad="38100" dist="38100" dir="2700000" algn="tl">
                    <a:srgbClr val="000000"/>
                  </a:outerShdw>
                </a:effectLst>
                <a:latin typeface="Century Gothic" pitchFamily="34" charset="0"/>
              </a:rPr>
              <a:t>you don’t need</a:t>
            </a:r>
          </a:p>
        </p:txBody>
      </p:sp>
      <p:sp>
        <p:nvSpPr>
          <p:cNvPr id="4"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outerShdw>
                </a:effectLst>
                <a:latin typeface="Century Gothic" pitchFamily="34" charset="0"/>
              </a:rPr>
              <a:t>Public Disclosure</a:t>
            </a:r>
            <a:br>
              <a:rPr lang="en-US" sz="6000" dirty="0" smtClean="0">
                <a:solidFill>
                  <a:schemeClr val="tx1"/>
                </a:solidFill>
                <a:effectLst>
                  <a:outerShdw blurRad="38100" dist="38100" dir="2700000" algn="tl">
                    <a:srgbClr val="000000"/>
                  </a:outerShdw>
                </a:effectLst>
                <a:latin typeface="Century Gothic" pitchFamily="34" charset="0"/>
              </a:rPr>
            </a:br>
            <a:r>
              <a:rPr lang="en-US" sz="6000" dirty="0" smtClean="0">
                <a:solidFill>
                  <a:schemeClr val="tx1"/>
                </a:solidFill>
                <a:effectLst>
                  <a:outerShdw blurRad="38100" dist="38100" dir="2700000" algn="tl">
                    <a:srgbClr val="000000"/>
                  </a:outerShdw>
                </a:effectLst>
                <a:latin typeface="Century Gothic" pitchFamily="34" charset="0"/>
              </a:rPr>
              <a:t>Survival Skill #3</a:t>
            </a:r>
          </a:p>
        </p:txBody>
      </p:sp>
    </p:spTree>
    <p:extLst>
      <p:ext uri="{BB962C8B-B14F-4D97-AF65-F5344CB8AC3E}">
        <p14:creationId xmlns:p14="http://schemas.microsoft.com/office/powerpoint/2010/main" val="1696377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4294967295"/>
          </p:nvPr>
        </p:nvSpPr>
        <p:spPr bwMode="auto">
          <a:xfrm>
            <a:off x="331788" y="3352800"/>
            <a:ext cx="8504237" cy="1825625"/>
          </a:xfrm>
          <a:prstGeom prst="rect">
            <a:avLst/>
          </a:prstGeom>
          <a:ln>
            <a:miter lim="800000"/>
            <a:headEnd/>
            <a:tailEnd/>
          </a:ln>
        </p:spPr>
        <p:txBody>
          <a:bodyPr/>
          <a:lstStyle/>
          <a:p>
            <a:pPr marL="514350" indent="-514350" algn="ctr" eaLnBrk="1" hangingPunct="1">
              <a:buFontTx/>
              <a:buNone/>
              <a:defRPr/>
            </a:pPr>
            <a:r>
              <a:rPr lang="en-US" sz="4400" dirty="0" smtClean="0">
                <a:solidFill>
                  <a:srgbClr val="C00000"/>
                </a:solidFill>
                <a:effectLst>
                  <a:outerShdw blurRad="38100" dist="38100" dir="2700000" algn="tl">
                    <a:srgbClr val="000000">
                      <a:alpha val="43137"/>
                    </a:srgbClr>
                  </a:outerShdw>
                </a:effectLst>
                <a:latin typeface="Century Gothic" pitchFamily="34" charset="0"/>
              </a:rPr>
              <a:t>Transfer Archival Records to</a:t>
            </a:r>
          </a:p>
          <a:p>
            <a:pPr marL="514350" indent="-514350" algn="ctr" eaLnBrk="1" hangingPunct="1">
              <a:buFontTx/>
              <a:buNone/>
              <a:defRPr/>
            </a:pPr>
            <a:r>
              <a:rPr lang="en-US" sz="4400" dirty="0" smtClean="0">
                <a:solidFill>
                  <a:srgbClr val="C00000"/>
                </a:solidFill>
                <a:effectLst>
                  <a:outerShdw blurRad="38100" dist="38100" dir="2700000" algn="tl">
                    <a:srgbClr val="000000">
                      <a:alpha val="43137"/>
                    </a:srgbClr>
                  </a:outerShdw>
                </a:effectLst>
                <a:latin typeface="Century Gothic" pitchFamily="34" charset="0"/>
              </a:rPr>
              <a:t>Washington State Archives</a:t>
            </a:r>
          </a:p>
        </p:txBody>
      </p:sp>
      <p:sp>
        <p:nvSpPr>
          <p:cNvPr id="4"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alpha val="43137"/>
                    </a:srgbClr>
                  </a:outerShdw>
                </a:effectLst>
                <a:latin typeface="Century Gothic" pitchFamily="34" charset="0"/>
              </a:rPr>
              <a:t>Public Disclosure</a:t>
            </a:r>
            <a:br>
              <a:rPr lang="en-US" sz="6000" dirty="0" smtClean="0">
                <a:solidFill>
                  <a:schemeClr val="tx1"/>
                </a:solidFill>
                <a:effectLst>
                  <a:outerShdw blurRad="38100" dist="38100" dir="2700000" algn="tl">
                    <a:srgbClr val="000000">
                      <a:alpha val="43137"/>
                    </a:srgbClr>
                  </a:outerShdw>
                </a:effectLst>
                <a:latin typeface="Century Gothic" pitchFamily="34" charset="0"/>
              </a:rPr>
            </a:br>
            <a:r>
              <a:rPr lang="en-US" sz="6000" dirty="0" smtClean="0">
                <a:solidFill>
                  <a:schemeClr val="tx1"/>
                </a:solidFill>
                <a:effectLst>
                  <a:outerShdw blurRad="38100" dist="38100" dir="2700000" algn="tl">
                    <a:srgbClr val="000000">
                      <a:alpha val="43137"/>
                    </a:srgbClr>
                  </a:outerShdw>
                </a:effectLst>
                <a:latin typeface="Century Gothic" pitchFamily="34" charset="0"/>
              </a:rPr>
              <a:t>Survival Skill #4</a:t>
            </a:r>
          </a:p>
        </p:txBody>
      </p:sp>
    </p:spTree>
    <p:extLst>
      <p:ext uri="{BB962C8B-B14F-4D97-AF65-F5344CB8AC3E}">
        <p14:creationId xmlns:p14="http://schemas.microsoft.com/office/powerpoint/2010/main" val="1400852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4294967295"/>
          </p:nvPr>
        </p:nvSpPr>
        <p:spPr bwMode="auto">
          <a:xfrm>
            <a:off x="331788" y="3276600"/>
            <a:ext cx="8504237" cy="1905000"/>
          </a:xfrm>
          <a:prstGeom prst="rect">
            <a:avLst/>
          </a:prstGeom>
          <a:ln>
            <a:miter lim="800000"/>
            <a:headEnd/>
            <a:tailEnd/>
          </a:ln>
        </p:spPr>
        <p:txBody>
          <a:bodyPr/>
          <a:lstStyle/>
          <a:p>
            <a:pPr marL="514350" indent="-514350" algn="ctr" eaLnBrk="1" hangingPunct="1">
              <a:buFontTx/>
              <a:buNone/>
              <a:defRPr/>
            </a:pPr>
            <a:r>
              <a:rPr lang="en-US" sz="4800" dirty="0" smtClean="0">
                <a:solidFill>
                  <a:srgbClr val="C00000"/>
                </a:solidFill>
                <a:effectLst>
                  <a:outerShdw blurRad="38100" dist="38100" dir="2700000" algn="tl">
                    <a:srgbClr val="000000">
                      <a:alpha val="43137"/>
                    </a:srgbClr>
                  </a:outerShdw>
                </a:effectLst>
                <a:latin typeface="Century Gothic" pitchFamily="34" charset="0"/>
              </a:rPr>
              <a:t>Organize and Manage</a:t>
            </a:r>
          </a:p>
          <a:p>
            <a:pPr marL="514350" indent="-514350" algn="ctr" eaLnBrk="1" hangingPunct="1">
              <a:buFontTx/>
              <a:buNone/>
              <a:defRPr/>
            </a:pPr>
            <a:r>
              <a:rPr lang="en-US" sz="4800" dirty="0" smtClean="0">
                <a:solidFill>
                  <a:srgbClr val="C00000"/>
                </a:solidFill>
                <a:effectLst>
                  <a:outerShdw blurRad="38100" dist="38100" dir="2700000" algn="tl">
                    <a:srgbClr val="000000">
                      <a:alpha val="43137"/>
                    </a:srgbClr>
                  </a:outerShdw>
                </a:effectLst>
                <a:latin typeface="Century Gothic" pitchFamily="34" charset="0"/>
              </a:rPr>
              <a:t>Electronic Records</a:t>
            </a:r>
          </a:p>
        </p:txBody>
      </p:sp>
      <p:sp>
        <p:nvSpPr>
          <p:cNvPr id="4"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alpha val="43137"/>
                    </a:srgbClr>
                  </a:outerShdw>
                </a:effectLst>
                <a:latin typeface="Century Gothic" pitchFamily="34" charset="0"/>
              </a:rPr>
              <a:t>Public Disclosure</a:t>
            </a:r>
            <a:br>
              <a:rPr lang="en-US" sz="6000" dirty="0" smtClean="0">
                <a:solidFill>
                  <a:schemeClr val="tx1"/>
                </a:solidFill>
                <a:effectLst>
                  <a:outerShdw blurRad="38100" dist="38100" dir="2700000" algn="tl">
                    <a:srgbClr val="000000">
                      <a:alpha val="43137"/>
                    </a:srgbClr>
                  </a:outerShdw>
                </a:effectLst>
                <a:latin typeface="Century Gothic" pitchFamily="34" charset="0"/>
              </a:rPr>
            </a:br>
            <a:r>
              <a:rPr lang="en-US" sz="6000" dirty="0" smtClean="0">
                <a:solidFill>
                  <a:schemeClr val="tx1"/>
                </a:solidFill>
                <a:effectLst>
                  <a:outerShdw blurRad="38100" dist="38100" dir="2700000" algn="tl">
                    <a:srgbClr val="000000">
                      <a:alpha val="43137"/>
                    </a:srgbClr>
                  </a:outerShdw>
                </a:effectLst>
                <a:latin typeface="Century Gothic" pitchFamily="34" charset="0"/>
              </a:rPr>
              <a:t>Survival Skill #5</a:t>
            </a:r>
          </a:p>
        </p:txBody>
      </p:sp>
    </p:spTree>
    <p:extLst>
      <p:ext uri="{BB962C8B-B14F-4D97-AF65-F5344CB8AC3E}">
        <p14:creationId xmlns:p14="http://schemas.microsoft.com/office/powerpoint/2010/main" val="1675908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4294967295"/>
          </p:nvPr>
        </p:nvSpPr>
        <p:spPr bwMode="auto">
          <a:xfrm>
            <a:off x="331788" y="3017838"/>
            <a:ext cx="8504237" cy="3306762"/>
          </a:xfrm>
          <a:prstGeom prst="rect">
            <a:avLst/>
          </a:prstGeom>
          <a:ln>
            <a:miter lim="800000"/>
            <a:headEnd/>
            <a:tailEnd/>
          </a:ln>
        </p:spPr>
        <p:txBody>
          <a:bodyPr/>
          <a:lstStyle/>
          <a:p>
            <a:pPr marL="514350" indent="-514350" algn="ctr" eaLnBrk="1" hangingPunct="1">
              <a:buFontTx/>
              <a:buNone/>
              <a:defRPr/>
            </a:pPr>
            <a:r>
              <a:rPr lang="en-US" sz="5400" dirty="0" smtClean="0">
                <a:solidFill>
                  <a:srgbClr val="C00000"/>
                </a:solidFill>
                <a:effectLst>
                  <a:outerShdw blurRad="38100" dist="38100" dir="2700000" algn="tl">
                    <a:srgbClr val="000000"/>
                  </a:outerShdw>
                </a:effectLst>
                <a:latin typeface="Century Gothic" pitchFamily="34" charset="0"/>
              </a:rPr>
              <a:t>Convert</a:t>
            </a:r>
          </a:p>
          <a:p>
            <a:pPr marL="514350" indent="-514350" algn="ctr" eaLnBrk="1" hangingPunct="1">
              <a:buFontTx/>
              <a:buNone/>
              <a:defRPr/>
            </a:pPr>
            <a:r>
              <a:rPr lang="en-US" sz="5400" dirty="0" smtClean="0">
                <a:solidFill>
                  <a:srgbClr val="C00000"/>
                </a:solidFill>
                <a:effectLst>
                  <a:outerShdw blurRad="38100" dist="38100" dir="2700000" algn="tl">
                    <a:srgbClr val="000000"/>
                  </a:outerShdw>
                </a:effectLst>
                <a:latin typeface="Century Gothic" pitchFamily="34" charset="0"/>
              </a:rPr>
              <a:t>High-Demand Records</a:t>
            </a:r>
          </a:p>
          <a:p>
            <a:pPr marL="514350" indent="-514350" algn="ctr" eaLnBrk="1" hangingPunct="1">
              <a:buFontTx/>
              <a:buNone/>
              <a:defRPr/>
            </a:pPr>
            <a:r>
              <a:rPr lang="en-US" sz="5400" dirty="0" smtClean="0">
                <a:solidFill>
                  <a:srgbClr val="C00000"/>
                </a:solidFill>
                <a:effectLst>
                  <a:outerShdw blurRad="38100" dist="38100" dir="2700000" algn="tl">
                    <a:srgbClr val="000000"/>
                  </a:outerShdw>
                </a:effectLst>
                <a:latin typeface="Century Gothic" pitchFamily="34" charset="0"/>
              </a:rPr>
              <a:t>to Digital Images</a:t>
            </a:r>
          </a:p>
        </p:txBody>
      </p:sp>
      <p:sp>
        <p:nvSpPr>
          <p:cNvPr id="4" name="Rectangle 5"/>
          <p:cNvSpPr>
            <a:spLocks noGrp="1" noChangeArrowheads="1"/>
          </p:cNvSpPr>
          <p:nvPr>
            <p:ph type="title" idx="4294967295"/>
          </p:nvPr>
        </p:nvSpPr>
        <p:spPr bwMode="auto">
          <a:xfrm>
            <a:off x="457200" y="1066800"/>
            <a:ext cx="8229600" cy="1981200"/>
          </a:xfrm>
          <a:prstGeom prst="rect">
            <a:avLst/>
          </a:prstGeom>
          <a:ln>
            <a:miter lim="800000"/>
            <a:headEnd/>
            <a:tailEnd/>
          </a:ln>
        </p:spPr>
        <p:txBody>
          <a:bodyPr/>
          <a:lstStyle/>
          <a:p>
            <a:pPr eaLnBrk="1" hangingPunct="1">
              <a:defRPr/>
            </a:pPr>
            <a:r>
              <a:rPr lang="en-US" sz="6000" dirty="0" smtClean="0">
                <a:solidFill>
                  <a:schemeClr val="tx1"/>
                </a:solidFill>
                <a:effectLst>
                  <a:outerShdw blurRad="38100" dist="38100" dir="2700000" algn="tl">
                    <a:srgbClr val="000000"/>
                  </a:outerShdw>
                </a:effectLst>
                <a:latin typeface="Century Gothic" pitchFamily="34" charset="0"/>
              </a:rPr>
              <a:t>Public Disclosure</a:t>
            </a:r>
            <a:br>
              <a:rPr lang="en-US" sz="6000" dirty="0" smtClean="0">
                <a:solidFill>
                  <a:schemeClr val="tx1"/>
                </a:solidFill>
                <a:effectLst>
                  <a:outerShdw blurRad="38100" dist="38100" dir="2700000" algn="tl">
                    <a:srgbClr val="000000"/>
                  </a:outerShdw>
                </a:effectLst>
                <a:latin typeface="Century Gothic" pitchFamily="34" charset="0"/>
              </a:rPr>
            </a:br>
            <a:r>
              <a:rPr lang="en-US" sz="6000" dirty="0" smtClean="0">
                <a:solidFill>
                  <a:schemeClr val="tx1"/>
                </a:solidFill>
                <a:effectLst>
                  <a:outerShdw blurRad="38100" dist="38100" dir="2700000" algn="tl">
                    <a:srgbClr val="000000"/>
                  </a:outerShdw>
                </a:effectLst>
                <a:latin typeface="Century Gothic" pitchFamily="34" charset="0"/>
              </a:rPr>
              <a:t>Survival Skill #6</a:t>
            </a:r>
          </a:p>
        </p:txBody>
      </p:sp>
    </p:spTree>
    <p:extLst>
      <p:ext uri="{BB962C8B-B14F-4D97-AF65-F5344CB8AC3E}">
        <p14:creationId xmlns:p14="http://schemas.microsoft.com/office/powerpoint/2010/main" val="1434556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itle 1"/>
          <p:cNvSpPr txBox="1">
            <a:spLocks/>
          </p:cNvSpPr>
          <p:nvPr/>
        </p:nvSpPr>
        <p:spPr>
          <a:xfrm>
            <a:off x="228600" y="609600"/>
            <a:ext cx="6437351" cy="841375"/>
          </a:xfrm>
          <a:prstGeom prst="rect">
            <a:avLst/>
          </a:prstGeom>
        </p:spPr>
        <p:txBody>
          <a:bodyPr/>
          <a:lstStyle/>
          <a:p>
            <a:pPr fontAlgn="auto">
              <a:spcAft>
                <a:spcPts val="0"/>
              </a:spcAft>
              <a:defRPr/>
            </a:pPr>
            <a:r>
              <a:rPr lang="en-US" sz="5400" kern="0" dirty="0">
                <a:effectLst>
                  <a:outerShdw blurRad="38100" dist="38100" dir="2700000" algn="tl">
                    <a:srgbClr val="000000">
                      <a:alpha val="43137"/>
                    </a:srgbClr>
                  </a:outerShdw>
                </a:effectLst>
                <a:latin typeface="Century Gothic" pitchFamily="34" charset="0"/>
                <a:ea typeface="+mj-ea"/>
                <a:cs typeface="+mj-cs"/>
              </a:rPr>
              <a:t>RESOURCES</a:t>
            </a:r>
          </a:p>
        </p:txBody>
      </p:sp>
      <p:sp>
        <p:nvSpPr>
          <p:cNvPr id="4" name="Content Placeholder 2"/>
          <p:cNvSpPr txBox="1">
            <a:spLocks/>
          </p:cNvSpPr>
          <p:nvPr/>
        </p:nvSpPr>
        <p:spPr>
          <a:xfrm>
            <a:off x="228600" y="1646238"/>
            <a:ext cx="8686800" cy="3551237"/>
          </a:xfrm>
          <a:prstGeom prst="rect">
            <a:avLst/>
          </a:prstGeom>
        </p:spPr>
        <p:txBody>
          <a:bodyPr/>
          <a:lstStyle/>
          <a:p>
            <a:pPr marL="342900" indent="-342900">
              <a:spcBef>
                <a:spcPts val="1200"/>
              </a:spcBef>
              <a:buFontTx/>
              <a:buChar char="•"/>
              <a:defRPr/>
            </a:pPr>
            <a:r>
              <a:rPr lang="en-US" sz="2400" kern="0" dirty="0" smtClean="0">
                <a:solidFill>
                  <a:srgbClr val="C00000"/>
                </a:solidFill>
                <a:effectLst>
                  <a:outerShdw blurRad="38100" dist="38100" dir="2700000" algn="tl">
                    <a:srgbClr val="000000">
                      <a:alpha val="43137"/>
                    </a:srgbClr>
                  </a:outerShdw>
                </a:effectLst>
                <a:latin typeface="Century Gothic" pitchFamily="34" charset="0"/>
              </a:rPr>
              <a:t>Assistant Attorney General for </a:t>
            </a:r>
            <a:r>
              <a:rPr lang="en-US" sz="2400" kern="0" dirty="0">
                <a:solidFill>
                  <a:srgbClr val="C00000"/>
                </a:solidFill>
                <a:effectLst>
                  <a:outerShdw blurRad="38100" dist="38100" dir="2700000" algn="tl">
                    <a:srgbClr val="000000">
                      <a:alpha val="43137"/>
                    </a:srgbClr>
                  </a:outerShdw>
                </a:effectLst>
                <a:latin typeface="Century Gothic" pitchFamily="34" charset="0"/>
              </a:rPr>
              <a:t>Open Government </a:t>
            </a:r>
            <a:br>
              <a:rPr lang="en-US" sz="2400" kern="0" dirty="0">
                <a:solidFill>
                  <a:srgbClr val="C00000"/>
                </a:solidFill>
                <a:effectLst>
                  <a:outerShdw blurRad="38100" dist="38100" dir="2700000" algn="tl">
                    <a:srgbClr val="000000">
                      <a:alpha val="43137"/>
                    </a:srgbClr>
                  </a:outerShdw>
                </a:effectLst>
                <a:latin typeface="Century Gothic" pitchFamily="34" charset="0"/>
              </a:rPr>
            </a:br>
            <a:r>
              <a:rPr lang="en-US" sz="2400" b="1" kern="0" dirty="0" smtClean="0">
                <a:solidFill>
                  <a:srgbClr val="C00000"/>
                </a:solidFill>
                <a:effectLst>
                  <a:outerShdw blurRad="38100" dist="38100" dir="2700000" algn="tl">
                    <a:srgbClr val="000000">
                      <a:alpha val="43137"/>
                    </a:srgbClr>
                  </a:outerShdw>
                </a:effectLst>
                <a:latin typeface="Century Gothic" panose="020B0502020202020204" pitchFamily="34" charset="0"/>
              </a:rPr>
              <a:t>Nancy </a:t>
            </a:r>
            <a:r>
              <a:rPr lang="en-US" sz="2400" b="1" kern="0" dirty="0" err="1" smtClean="0">
                <a:solidFill>
                  <a:srgbClr val="C00000"/>
                </a:solidFill>
                <a:effectLst>
                  <a:outerShdw blurRad="38100" dist="38100" dir="2700000" algn="tl">
                    <a:srgbClr val="000000">
                      <a:alpha val="43137"/>
                    </a:srgbClr>
                  </a:outerShdw>
                </a:effectLst>
                <a:latin typeface="Century Gothic" pitchFamily="34" charset="0"/>
              </a:rPr>
              <a:t>Krier</a:t>
            </a:r>
            <a:r>
              <a:rPr lang="en-US" sz="2400" b="1" kern="0" dirty="0" smtClean="0">
                <a:solidFill>
                  <a:srgbClr val="C00000"/>
                </a:solidFill>
                <a:effectLst>
                  <a:outerShdw blurRad="38100" dist="38100" dir="2700000" algn="tl">
                    <a:srgbClr val="000000">
                      <a:alpha val="43137"/>
                    </a:srgbClr>
                  </a:outerShdw>
                </a:effectLst>
                <a:latin typeface="Century Gothic" pitchFamily="34" charset="0"/>
              </a:rPr>
              <a:t> </a:t>
            </a:r>
            <a:r>
              <a:rPr lang="en-US" sz="2400" b="1" dirty="0" smtClean="0">
                <a:latin typeface="Century Gothic" panose="020B0502020202020204" pitchFamily="34" charset="0"/>
                <a:hlinkClick r:id="rId4"/>
              </a:rPr>
              <a:t>NancyK1@atg.wa.gov</a:t>
            </a:r>
            <a:r>
              <a:rPr lang="en-US" sz="2400" b="1" dirty="0" smtClean="0">
                <a:latin typeface="Century Gothic" panose="020B0502020202020204" pitchFamily="34" charset="0"/>
              </a:rPr>
              <a:t>  </a:t>
            </a:r>
            <a:r>
              <a:rPr lang="en-US" sz="2400" b="1" kern="0" dirty="0" smtClean="0">
                <a:solidFill>
                  <a:srgbClr val="C00000"/>
                </a:solidFill>
                <a:effectLst>
                  <a:outerShdw blurRad="38100" dist="38100" dir="2700000" algn="tl">
                    <a:srgbClr val="000000">
                      <a:alpha val="43137"/>
                    </a:srgbClr>
                  </a:outerShdw>
                </a:effectLst>
                <a:latin typeface="Century Gothic" pitchFamily="34" charset="0"/>
              </a:rPr>
              <a:t>(360</a:t>
            </a:r>
            <a:r>
              <a:rPr lang="en-US" sz="2400" b="1" kern="0" dirty="0">
                <a:solidFill>
                  <a:srgbClr val="C00000"/>
                </a:solidFill>
                <a:effectLst>
                  <a:outerShdw blurRad="38100" dist="38100" dir="2700000" algn="tl">
                    <a:srgbClr val="000000">
                      <a:alpha val="43137"/>
                    </a:srgbClr>
                  </a:outerShdw>
                </a:effectLst>
                <a:latin typeface="Century Gothic" pitchFamily="34" charset="0"/>
              </a:rPr>
              <a:t>) </a:t>
            </a:r>
            <a:r>
              <a:rPr lang="en-US" sz="2400" b="1" kern="0" dirty="0" smtClean="0">
                <a:solidFill>
                  <a:srgbClr val="C00000"/>
                </a:solidFill>
                <a:effectLst>
                  <a:outerShdw blurRad="38100" dist="38100" dir="2700000" algn="tl">
                    <a:srgbClr val="000000">
                      <a:alpha val="43137"/>
                    </a:srgbClr>
                  </a:outerShdw>
                </a:effectLst>
                <a:latin typeface="Century Gothic" pitchFamily="34" charset="0"/>
              </a:rPr>
              <a:t>586-7842</a:t>
            </a:r>
            <a:endParaRPr lang="en-US" sz="2400" b="1" kern="0" dirty="0">
              <a:solidFill>
                <a:srgbClr val="C00000"/>
              </a:solidFill>
              <a:effectLst>
                <a:outerShdw blurRad="38100" dist="38100" dir="2700000" algn="tl">
                  <a:srgbClr val="000000">
                    <a:alpha val="43137"/>
                  </a:srgbClr>
                </a:outerShdw>
              </a:effectLst>
              <a:latin typeface="Century Gothic" pitchFamily="34" charset="0"/>
            </a:endParaRPr>
          </a:p>
          <a:p>
            <a:pPr marL="342900" indent="-342900">
              <a:spcBef>
                <a:spcPts val="1200"/>
              </a:spcBef>
              <a:buFontTx/>
              <a:buChar char="•"/>
              <a:defRPr/>
            </a:pPr>
            <a:r>
              <a:rPr lang="en-US" sz="2400" kern="0" dirty="0">
                <a:solidFill>
                  <a:srgbClr val="C00000"/>
                </a:solidFill>
                <a:effectLst>
                  <a:outerShdw blurRad="38100" dist="38100" dir="2700000" algn="tl">
                    <a:srgbClr val="000000">
                      <a:alpha val="43137"/>
                    </a:srgbClr>
                  </a:outerShdw>
                </a:effectLst>
                <a:latin typeface="Century Gothic" pitchFamily="34" charset="0"/>
              </a:rPr>
              <a:t>Municipal Research &amp; Services Corp.</a:t>
            </a:r>
          </a:p>
          <a:p>
            <a:pPr marL="742950" lvl="1" indent="-285750">
              <a:spcBef>
                <a:spcPts val="1200"/>
              </a:spcBef>
              <a:buFontTx/>
              <a:buChar char="–"/>
              <a:defRPr/>
            </a:pPr>
            <a:r>
              <a:rPr lang="en-US" sz="2400" kern="0" dirty="0" smtClean="0">
                <a:solidFill>
                  <a:srgbClr val="C00000"/>
                </a:solidFill>
                <a:effectLst>
                  <a:outerShdw blurRad="38100" dist="38100" dir="2700000" algn="tl">
                    <a:srgbClr val="000000">
                      <a:alpha val="43137"/>
                    </a:srgbClr>
                  </a:outerShdw>
                </a:effectLst>
                <a:latin typeface="Century Gothic" pitchFamily="34" charset="0"/>
                <a:hlinkClick r:id="rId5"/>
              </a:rPr>
              <a:t>www.mrsc.org</a:t>
            </a:r>
            <a:r>
              <a:rPr lang="en-US" sz="2400" kern="0" dirty="0" smtClean="0">
                <a:solidFill>
                  <a:srgbClr val="C00000"/>
                </a:solidFill>
                <a:effectLst>
                  <a:outerShdw blurRad="38100" dist="38100" dir="2700000" algn="tl">
                    <a:srgbClr val="000000">
                      <a:alpha val="43137"/>
                    </a:srgbClr>
                  </a:outerShdw>
                </a:effectLst>
                <a:latin typeface="Century Gothic" pitchFamily="34" charset="0"/>
              </a:rPr>
              <a:t>  </a:t>
            </a:r>
            <a:r>
              <a:rPr lang="en-US" sz="2400" kern="0" dirty="0">
                <a:solidFill>
                  <a:srgbClr val="C00000"/>
                </a:solidFill>
                <a:effectLst>
                  <a:outerShdw blurRad="38100" dist="38100" dir="2700000" algn="tl">
                    <a:srgbClr val="000000">
                      <a:alpha val="43137"/>
                    </a:srgbClr>
                  </a:outerShdw>
                </a:effectLst>
                <a:latin typeface="Century Gothic" pitchFamily="34" charset="0"/>
              </a:rPr>
              <a:t>(206) 625-1300</a:t>
            </a:r>
          </a:p>
          <a:p>
            <a:pPr marL="342900" indent="-342900">
              <a:spcBef>
                <a:spcPts val="1200"/>
              </a:spcBef>
              <a:buFontTx/>
              <a:buChar char="•"/>
              <a:defRPr/>
            </a:pPr>
            <a:r>
              <a:rPr lang="en-US" sz="2400" kern="0" dirty="0">
                <a:solidFill>
                  <a:srgbClr val="C00000"/>
                </a:solidFill>
                <a:effectLst>
                  <a:outerShdw blurRad="38100" dist="38100" dir="2700000" algn="tl">
                    <a:srgbClr val="000000">
                      <a:alpha val="43137"/>
                    </a:srgbClr>
                  </a:outerShdw>
                </a:effectLst>
                <a:latin typeface="Century Gothic" pitchFamily="34" charset="0"/>
              </a:rPr>
              <a:t>Model Rules on Public Disclosure</a:t>
            </a:r>
          </a:p>
          <a:p>
            <a:pPr marL="742950" lvl="1" indent="-285750">
              <a:spcBef>
                <a:spcPts val="1200"/>
              </a:spcBef>
              <a:buFontTx/>
              <a:buChar char="–"/>
              <a:defRPr/>
            </a:pPr>
            <a:r>
              <a:rPr lang="en-US" sz="2200" kern="0" dirty="0">
                <a:solidFill>
                  <a:srgbClr val="C00000"/>
                </a:solidFill>
                <a:effectLst>
                  <a:outerShdw blurRad="38100" dist="38100" dir="2700000" algn="tl">
                    <a:srgbClr val="000000">
                      <a:alpha val="43137"/>
                    </a:srgbClr>
                  </a:outerShdw>
                </a:effectLst>
                <a:latin typeface="Arial Narrow" panose="020B0606020202030204" pitchFamily="34" charset="0"/>
                <a:hlinkClick r:id="rId6"/>
              </a:rPr>
              <a:t>http://www.atg.wa.gov/OpenGovernment/ModelRules.aspx#.</a:t>
            </a:r>
            <a:r>
              <a:rPr lang="en-US" sz="2200" kern="0" dirty="0" smtClean="0">
                <a:solidFill>
                  <a:srgbClr val="C00000"/>
                </a:solidFill>
                <a:effectLst>
                  <a:outerShdw blurRad="38100" dist="38100" dir="2700000" algn="tl">
                    <a:srgbClr val="000000">
                      <a:alpha val="43137"/>
                    </a:srgbClr>
                  </a:outerShdw>
                </a:effectLst>
                <a:latin typeface="Arial Narrow" panose="020B0606020202030204" pitchFamily="34" charset="0"/>
                <a:hlinkClick r:id="rId6"/>
              </a:rPr>
              <a:t>U6iRTBHn_cs</a:t>
            </a:r>
            <a:r>
              <a:rPr lang="en-US" sz="2200" kern="0"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endParaRPr lang="en-US" sz="2200" kern="0" dirty="0">
              <a:solidFill>
                <a:srgbClr val="C00000"/>
              </a:solidFill>
              <a:effectLst>
                <a:outerShdw blurRad="38100" dist="38100" dir="2700000" algn="tl">
                  <a:srgbClr val="000000">
                    <a:alpha val="43137"/>
                  </a:srgbClr>
                </a:outerShdw>
              </a:effectLst>
              <a:latin typeface="Arial Narrow" panose="020B0606020202030204" pitchFamily="34" charset="0"/>
            </a:endParaRPr>
          </a:p>
          <a:p>
            <a:pPr marL="342900" indent="-342900">
              <a:spcBef>
                <a:spcPts val="1200"/>
              </a:spcBef>
              <a:buFontTx/>
              <a:buChar char="•"/>
              <a:defRPr/>
            </a:pPr>
            <a:r>
              <a:rPr lang="en-US" sz="2200" kern="0" dirty="0">
                <a:solidFill>
                  <a:srgbClr val="C00000"/>
                </a:solidFill>
                <a:effectLst>
                  <a:outerShdw blurRad="38100" dist="38100" dir="2700000" algn="tl">
                    <a:srgbClr val="000000">
                      <a:alpha val="43137"/>
                    </a:srgbClr>
                  </a:outerShdw>
                </a:effectLst>
                <a:latin typeface="Century Gothic" pitchFamily="34" charset="0"/>
              </a:rPr>
              <a:t>Local Government General Records Retention Schedules</a:t>
            </a:r>
          </a:p>
          <a:p>
            <a:pPr marL="342900" indent="-342900">
              <a:spcBef>
                <a:spcPts val="1200"/>
              </a:spcBef>
              <a:buFont typeface="Monotype Sorts"/>
              <a:buNone/>
              <a:defRPr/>
            </a:pPr>
            <a:endParaRPr lang="en-US" sz="2400" kern="0" dirty="0">
              <a:solidFill>
                <a:srgbClr val="C00000"/>
              </a:solidFill>
              <a:effectLst>
                <a:outerShdw blurRad="38100" dist="38100" dir="2700000" algn="tl">
                  <a:srgbClr val="000000">
                    <a:alpha val="43137"/>
                  </a:srgbClr>
                </a:outerShdw>
              </a:effectLst>
              <a:latin typeface="Century Gothic" pitchFamily="34" charset="0"/>
            </a:endParaRPr>
          </a:p>
          <a:p>
            <a:pPr marL="342900" indent="-342900">
              <a:spcBef>
                <a:spcPts val="1200"/>
              </a:spcBef>
              <a:buFont typeface="Monotype Sorts"/>
              <a:buNone/>
              <a:defRPr/>
            </a:pPr>
            <a:r>
              <a:rPr lang="en-US" sz="3200" kern="0" dirty="0">
                <a:solidFill>
                  <a:srgbClr val="C00000"/>
                </a:solidFill>
                <a:effectLst>
                  <a:outerShdw blurRad="38100" dist="38100" dir="2700000" algn="tl">
                    <a:srgbClr val="000000">
                      <a:alpha val="43137"/>
                    </a:srgbClr>
                  </a:outerShdw>
                </a:effectLst>
                <a:latin typeface="Century Gothic" pitchFamily="34" charset="0"/>
              </a:rPr>
              <a:t/>
            </a:r>
            <a:br>
              <a:rPr lang="en-US" sz="3200" kern="0" dirty="0">
                <a:solidFill>
                  <a:srgbClr val="C00000"/>
                </a:solidFill>
                <a:effectLst>
                  <a:outerShdw blurRad="38100" dist="38100" dir="2700000" algn="tl">
                    <a:srgbClr val="000000">
                      <a:alpha val="43137"/>
                    </a:srgbClr>
                  </a:outerShdw>
                </a:effectLst>
                <a:latin typeface="Century Gothic" pitchFamily="34" charset="0"/>
              </a:rPr>
            </a:br>
            <a:endParaRPr lang="en-US" sz="3200" kern="0" dirty="0">
              <a:solidFill>
                <a:srgbClr val="C00000"/>
              </a:solidFill>
              <a:effectLst>
                <a:outerShdw blurRad="38100" dist="38100" dir="2700000" algn="tl">
                  <a:srgbClr val="000000">
                    <a:alpha val="43137"/>
                  </a:srgbClr>
                </a:outerShdw>
              </a:effectLst>
              <a:latin typeface="Century Gothic" pitchFamily="34" charset="0"/>
            </a:endParaRPr>
          </a:p>
        </p:txBody>
      </p:sp>
      <p:sp>
        <p:nvSpPr>
          <p:cNvPr id="6" name="Rectangle 5"/>
          <p:cNvSpPr/>
          <p:nvPr/>
        </p:nvSpPr>
        <p:spPr>
          <a:xfrm>
            <a:off x="152400" y="5314890"/>
            <a:ext cx="8458200" cy="400110"/>
          </a:xfrm>
          <a:prstGeom prst="rect">
            <a:avLst/>
          </a:prstGeom>
        </p:spPr>
        <p:txBody>
          <a:bodyPr wrap="square">
            <a:spAutoFit/>
          </a:bodyPr>
          <a:lstStyle/>
          <a:p>
            <a:pPr>
              <a:defRPr/>
            </a:pPr>
            <a:r>
              <a:rPr lang="en-US" sz="2000" dirty="0">
                <a:solidFill>
                  <a:schemeClr val="bg1"/>
                </a:solidFill>
                <a:effectLst>
                  <a:outerShdw blurRad="38100" dist="38100" dir="2700000" algn="tl">
                    <a:srgbClr val="000000">
                      <a:alpha val="43137"/>
                    </a:srgbClr>
                  </a:outerShdw>
                </a:effectLst>
                <a:latin typeface="Century Gothic" pitchFamily="34" charset="0"/>
                <a:hlinkClick r:id="rId7"/>
              </a:rPr>
              <a:t>http://</a:t>
            </a:r>
            <a:r>
              <a:rPr lang="en-US" sz="2000" dirty="0" smtClean="0">
                <a:solidFill>
                  <a:schemeClr val="bg1"/>
                </a:solidFill>
                <a:effectLst>
                  <a:outerShdw blurRad="38100" dist="38100" dir="2700000" algn="tl">
                    <a:srgbClr val="000000">
                      <a:alpha val="43137"/>
                    </a:srgbClr>
                  </a:outerShdw>
                </a:effectLst>
                <a:latin typeface="Century Gothic" pitchFamily="34" charset="0"/>
                <a:hlinkClick r:id="rId7"/>
              </a:rPr>
              <a:t>www.sos.wa.gov/archives/RecordsRetentionSchedules.aspx</a:t>
            </a:r>
            <a:r>
              <a:rPr lang="en-US" sz="2000" dirty="0" smtClean="0">
                <a:solidFill>
                  <a:schemeClr val="bg1"/>
                </a:solidFill>
                <a:effectLst>
                  <a:outerShdw blurRad="38100" dist="38100" dir="2700000" algn="tl">
                    <a:srgbClr val="000000">
                      <a:alpha val="43137"/>
                    </a:srgbClr>
                  </a:outerShdw>
                </a:effectLst>
                <a:latin typeface="Century Gothic" pitchFamily="34" charset="0"/>
              </a:rPr>
              <a:t>  </a:t>
            </a:r>
            <a:endParaRPr lang="en-US" sz="2000" dirty="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444293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6"/>
          <p:cNvSpPr>
            <a:spLocks noGrp="1" noChangeArrowheads="1"/>
          </p:cNvSpPr>
          <p:nvPr>
            <p:ph type="title" idx="4294967295"/>
          </p:nvPr>
        </p:nvSpPr>
        <p:spPr bwMode="auto">
          <a:xfrm>
            <a:off x="914400" y="1219200"/>
            <a:ext cx="6934200" cy="990600"/>
          </a:xfrm>
          <a:prstGeom prst="rect">
            <a:avLst/>
          </a:prstGeom>
          <a:ln>
            <a:miter lim="800000"/>
            <a:headEnd/>
            <a:tailEnd/>
          </a:ln>
        </p:spPr>
        <p:txBody>
          <a:bodyPr anchor="ctr">
            <a:normAutofit fontScale="90000"/>
          </a:bodyPr>
          <a:lstStyle/>
          <a:p>
            <a:pPr algn="l" eaLnBrk="1" hangingPunct="1">
              <a:defRPr/>
            </a:pPr>
            <a:r>
              <a:rPr lang="en-US" sz="6000" dirty="0" smtClean="0">
                <a:solidFill>
                  <a:srgbClr val="C00000"/>
                </a:solidFill>
                <a:effectLst>
                  <a:outerShdw blurRad="38100" dist="38100" dir="2700000" algn="tl">
                    <a:srgbClr val="000000">
                      <a:alpha val="43137"/>
                    </a:srgbClr>
                  </a:outerShdw>
                </a:effectLst>
                <a:latin typeface="Century Gothic" pitchFamily="34" charset="0"/>
              </a:rPr>
              <a:t>Key Concept: </a:t>
            </a:r>
          </a:p>
        </p:txBody>
      </p:sp>
      <p:sp>
        <p:nvSpPr>
          <p:cNvPr id="4" name="Text Box 7"/>
          <p:cNvSpPr txBox="1">
            <a:spLocks noChangeArrowheads="1"/>
          </p:cNvSpPr>
          <p:nvPr/>
        </p:nvSpPr>
        <p:spPr bwMode="auto">
          <a:xfrm>
            <a:off x="990600" y="3276600"/>
            <a:ext cx="6781800" cy="641350"/>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dirty="0">
                <a:solidFill>
                  <a:srgbClr val="C00000"/>
                </a:solidFill>
                <a:effectLst>
                  <a:outerShdw blurRad="38100" dist="38100" dir="2700000" algn="tl">
                    <a:srgbClr val="000000">
                      <a:alpha val="43137"/>
                    </a:srgbClr>
                  </a:outerShdw>
                </a:effectLst>
                <a:latin typeface="Century Gothic" pitchFamily="34" charset="0"/>
              </a:rPr>
              <a:t>Public Records Management</a:t>
            </a:r>
          </a:p>
        </p:txBody>
      </p:sp>
      <p:sp>
        <p:nvSpPr>
          <p:cNvPr id="6" name="Text Box 8"/>
          <p:cNvSpPr txBox="1">
            <a:spLocks noChangeArrowheads="1"/>
          </p:cNvSpPr>
          <p:nvPr/>
        </p:nvSpPr>
        <p:spPr bwMode="auto">
          <a:xfrm>
            <a:off x="990600" y="3810000"/>
            <a:ext cx="4038600" cy="641350"/>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dirty="0">
                <a:solidFill>
                  <a:srgbClr val="C00000"/>
                </a:solidFill>
                <a:effectLst>
                  <a:outerShdw blurRad="38100" dist="38100" dir="2700000" algn="tl">
                    <a:srgbClr val="000000">
                      <a:alpha val="43137"/>
                    </a:srgbClr>
                  </a:outerShdw>
                </a:effectLst>
                <a:latin typeface="Century Gothic" pitchFamily="34" charset="0"/>
              </a:rPr>
              <a:t>Imaging</a:t>
            </a:r>
          </a:p>
        </p:txBody>
      </p:sp>
      <p:sp>
        <p:nvSpPr>
          <p:cNvPr id="7" name="Text Box 9"/>
          <p:cNvSpPr txBox="1">
            <a:spLocks noChangeArrowheads="1"/>
          </p:cNvSpPr>
          <p:nvPr/>
        </p:nvSpPr>
        <p:spPr bwMode="auto">
          <a:xfrm>
            <a:off x="990600" y="4419600"/>
            <a:ext cx="5426075" cy="641350"/>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dirty="0">
                <a:solidFill>
                  <a:srgbClr val="C00000"/>
                </a:solidFill>
                <a:effectLst>
                  <a:outerShdw blurRad="38100" dist="38100" dir="2700000" algn="tl">
                    <a:srgbClr val="000000">
                      <a:alpha val="43137"/>
                    </a:srgbClr>
                  </a:outerShdw>
                </a:effectLst>
                <a:latin typeface="Century Gothic" pitchFamily="34" charset="0"/>
              </a:rPr>
              <a:t>Regional Archives</a:t>
            </a:r>
          </a:p>
        </p:txBody>
      </p:sp>
      <p:sp>
        <p:nvSpPr>
          <p:cNvPr id="8" name="Rectangle 10"/>
          <p:cNvSpPr>
            <a:spLocks noChangeArrowheads="1"/>
          </p:cNvSpPr>
          <p:nvPr/>
        </p:nvSpPr>
        <p:spPr bwMode="auto">
          <a:xfrm>
            <a:off x="914400" y="685800"/>
            <a:ext cx="7543800" cy="457200"/>
          </a:xfrm>
          <a:prstGeom prst="rect">
            <a:avLst/>
          </a:prstGeom>
          <a:noFill/>
          <a:ln w="9525">
            <a:noFill/>
            <a:miter lim="800000"/>
            <a:headEnd/>
            <a:tailEnd/>
          </a:ln>
          <a:effectLst/>
        </p:spPr>
        <p:txBody>
          <a:bodyPr anchor="ctr"/>
          <a:lstStyle/>
          <a:p>
            <a:pPr>
              <a:defRPr/>
            </a:pPr>
            <a:r>
              <a:rPr lang="en-US" sz="2500" dirty="0">
                <a:effectLst>
                  <a:outerShdw blurRad="38100" dist="38100" dir="2700000" algn="tl">
                    <a:srgbClr val="000000">
                      <a:alpha val="43137"/>
                    </a:srgbClr>
                  </a:outerShdw>
                </a:effectLst>
                <a:latin typeface="Century Gothic" pitchFamily="34" charset="0"/>
              </a:rPr>
              <a:t>Division of Archives and Records Management</a:t>
            </a:r>
          </a:p>
        </p:txBody>
      </p:sp>
      <p:sp>
        <p:nvSpPr>
          <p:cNvPr id="9" name="Text Box 11"/>
          <p:cNvSpPr txBox="1">
            <a:spLocks noChangeArrowheads="1"/>
          </p:cNvSpPr>
          <p:nvPr/>
        </p:nvSpPr>
        <p:spPr bwMode="auto">
          <a:xfrm>
            <a:off x="990600" y="2448580"/>
            <a:ext cx="7467600" cy="523220"/>
          </a:xfrm>
          <a:prstGeom prst="rect">
            <a:avLst/>
          </a:prstGeom>
          <a:noFill/>
          <a:ln w="9525">
            <a:noFill/>
            <a:miter lim="800000"/>
            <a:headEnd/>
            <a:tailEnd/>
          </a:ln>
          <a:effectLst/>
        </p:spPr>
        <p:txBody>
          <a:bodyPr wrap="square">
            <a:spAutoFit/>
          </a:bodyPr>
          <a:lstStyle/>
          <a:p>
            <a:pPr>
              <a:buClr>
                <a:schemeClr val="folHlink"/>
              </a:buClr>
              <a:buSzPct val="60000"/>
              <a:buFont typeface="Wingdings" pitchFamily="2" charset="2"/>
              <a:buNone/>
              <a:defRPr/>
            </a:pPr>
            <a:r>
              <a:rPr lang="en-US" sz="2800" dirty="0">
                <a:effectLst>
                  <a:outerShdw blurRad="38100" dist="38100" dir="2700000" algn="tl">
                    <a:srgbClr val="000000">
                      <a:alpha val="43137"/>
                    </a:srgbClr>
                  </a:outerShdw>
                </a:effectLst>
                <a:latin typeface="Century Gothic" pitchFamily="34" charset="0"/>
              </a:rPr>
              <a:t>Services To Local Government Agencies</a:t>
            </a:r>
          </a:p>
        </p:txBody>
      </p:sp>
      <p:sp>
        <p:nvSpPr>
          <p:cNvPr id="10" name="Text Box 9"/>
          <p:cNvSpPr txBox="1">
            <a:spLocks noChangeArrowheads="1"/>
          </p:cNvSpPr>
          <p:nvPr/>
        </p:nvSpPr>
        <p:spPr bwMode="auto">
          <a:xfrm>
            <a:off x="990600" y="4997450"/>
            <a:ext cx="5426075" cy="641350"/>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dirty="0">
                <a:solidFill>
                  <a:srgbClr val="C00000"/>
                </a:solidFill>
                <a:effectLst>
                  <a:outerShdw blurRad="38100" dist="38100" dir="2700000" algn="tl">
                    <a:srgbClr val="000000">
                      <a:alpha val="43137"/>
                    </a:srgbClr>
                  </a:outerShdw>
                </a:effectLst>
                <a:latin typeface="Century Gothic" pitchFamily="34" charset="0"/>
              </a:rPr>
              <a:t>Digital Archives</a:t>
            </a:r>
          </a:p>
        </p:txBody>
      </p:sp>
    </p:spTree>
    <p:extLst>
      <p:ext uri="{BB962C8B-B14F-4D97-AF65-F5344CB8AC3E}">
        <p14:creationId xmlns:p14="http://schemas.microsoft.com/office/powerpoint/2010/main" val="236557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Content Placeholder 2"/>
          <p:cNvSpPr>
            <a:spLocks noGrp="1"/>
          </p:cNvSpPr>
          <p:nvPr>
            <p:ph idx="1"/>
          </p:nvPr>
        </p:nvSpPr>
        <p:spPr>
          <a:xfrm>
            <a:off x="381000" y="1600200"/>
            <a:ext cx="8458200" cy="3581399"/>
          </a:xfrm>
        </p:spPr>
        <p:txBody>
          <a:bodyPr>
            <a:normAutofit fontScale="92500" lnSpcReduction="10000"/>
          </a:bodyPr>
          <a:lstStyle/>
          <a:p>
            <a:pPr marL="0" indent="0">
              <a:buNone/>
            </a:pPr>
            <a:r>
              <a:rPr lang="en-US" sz="4100" b="1" dirty="0">
                <a:effectLst>
                  <a:outerShdw blurRad="38100" dist="38100" dir="2700000" algn="tl">
                    <a:srgbClr val="000000">
                      <a:alpha val="43137"/>
                    </a:srgbClr>
                  </a:outerShdw>
                </a:effectLst>
              </a:rPr>
              <a:t>Open Government Training Act</a:t>
            </a:r>
          </a:p>
          <a:p>
            <a:pPr marL="0" indent="0">
              <a:buNone/>
            </a:pPr>
            <a:r>
              <a:rPr lang="en-US" b="1" dirty="0" smtClean="0">
                <a:solidFill>
                  <a:srgbClr val="C00000"/>
                </a:solidFill>
                <a:effectLst>
                  <a:outerShdw blurRad="38100" dist="38100" dir="2700000" algn="tl">
                    <a:srgbClr val="000000">
                      <a:alpha val="43137"/>
                    </a:srgbClr>
                  </a:outerShdw>
                </a:effectLst>
              </a:rPr>
              <a:t>RCW 42.56.150</a:t>
            </a:r>
            <a:r>
              <a:rPr lang="en-US" b="1" dirty="0" smtClean="0">
                <a:effectLst>
                  <a:outerShdw blurRad="38100" dist="38100" dir="2700000" algn="tl">
                    <a:srgbClr val="000000">
                      <a:alpha val="43137"/>
                    </a:srgbClr>
                  </a:outerShdw>
                </a:effectLst>
              </a:rPr>
              <a:t> </a:t>
            </a:r>
            <a:r>
              <a:rPr lang="en-US" dirty="0" smtClean="0"/>
              <a:t>Training — Local elected and statewide elected officials.</a:t>
            </a:r>
          </a:p>
          <a:p>
            <a:pPr marL="0" indent="0">
              <a:buNone/>
            </a:pPr>
            <a:endParaRPr lang="en-US" sz="800" dirty="0"/>
          </a:p>
          <a:p>
            <a:pPr marL="0" indent="0">
              <a:buNone/>
            </a:pPr>
            <a:r>
              <a:rPr lang="en-US" sz="2000" dirty="0" smtClean="0"/>
              <a:t>Each </a:t>
            </a:r>
            <a:r>
              <a:rPr lang="en-US" sz="2000" b="1" dirty="0">
                <a:solidFill>
                  <a:srgbClr val="C00000"/>
                </a:solidFill>
                <a:effectLst>
                  <a:outerShdw blurRad="38100" dist="38100" dir="2700000" algn="tl">
                    <a:srgbClr val="000000">
                      <a:alpha val="43137"/>
                    </a:srgbClr>
                  </a:outerShdw>
                </a:effectLst>
              </a:rPr>
              <a:t>local elected official</a:t>
            </a:r>
            <a:r>
              <a:rPr lang="en-US" sz="2000" dirty="0"/>
              <a:t> and </a:t>
            </a:r>
            <a:r>
              <a:rPr lang="en-US" sz="2000" b="1" dirty="0">
                <a:solidFill>
                  <a:srgbClr val="C00000"/>
                </a:solidFill>
                <a:effectLst>
                  <a:outerShdw blurRad="38100" dist="38100" dir="2700000" algn="tl">
                    <a:srgbClr val="000000">
                      <a:alpha val="43137"/>
                    </a:srgbClr>
                  </a:outerShdw>
                </a:effectLst>
              </a:rPr>
              <a:t>statewide elected official</a:t>
            </a:r>
            <a:r>
              <a:rPr lang="en-US" sz="2000" dirty="0"/>
              <a:t>, and </a:t>
            </a:r>
            <a:r>
              <a:rPr lang="en-US" sz="2000" b="1" dirty="0">
                <a:solidFill>
                  <a:srgbClr val="C00000"/>
                </a:solidFill>
                <a:effectLst>
                  <a:outerShdw blurRad="38100" dist="38100" dir="2700000" algn="tl">
                    <a:srgbClr val="000000">
                      <a:alpha val="43137"/>
                    </a:srgbClr>
                  </a:outerShdw>
                </a:effectLst>
              </a:rPr>
              <a:t>each person appointed to fill a vacancy</a:t>
            </a:r>
            <a:r>
              <a:rPr lang="en-US" sz="2000" dirty="0"/>
              <a:t> in a local or statewide office, must complete a training course regarding the provisions of this chapter, and also chapter </a:t>
            </a:r>
            <a:r>
              <a:rPr lang="en-US" sz="2000" u="sng" dirty="0">
                <a:hlinkClick r:id="rId4"/>
              </a:rPr>
              <a:t>40.14</a:t>
            </a:r>
            <a:r>
              <a:rPr lang="en-US" sz="2000" dirty="0"/>
              <a:t> RCW for records retention.</a:t>
            </a:r>
            <a:br>
              <a:rPr lang="en-US" sz="2000" dirty="0"/>
            </a:br>
            <a:endParaRPr lang="en-US" sz="800" dirty="0" smtClean="0"/>
          </a:p>
          <a:p>
            <a:pPr marL="0" indent="0">
              <a:buNone/>
            </a:pPr>
            <a:r>
              <a:rPr lang="en-US" sz="3600" b="1" dirty="0" smtClean="0">
                <a:solidFill>
                  <a:srgbClr val="C00000"/>
                </a:solidFill>
                <a:effectLst>
                  <a:outerShdw blurRad="38100" dist="38100" dir="2700000" algn="tl">
                    <a:srgbClr val="000000">
                      <a:alpha val="43137"/>
                    </a:srgbClr>
                  </a:outerShdw>
                </a:effectLst>
              </a:rPr>
              <a:t>Within 90 days of assuming office.</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721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23"/>
          <p:cNvSpPr>
            <a:spLocks noGrp="1" noChangeArrowheads="1"/>
          </p:cNvSpPr>
          <p:nvPr>
            <p:ph type="title"/>
          </p:nvPr>
        </p:nvSpPr>
        <p:spPr bwMode="auto">
          <a:xfrm>
            <a:off x="838200" y="1143000"/>
            <a:ext cx="8077200" cy="838200"/>
          </a:xfrm>
          <a:ln>
            <a:miter lim="800000"/>
            <a:headEnd/>
            <a:tailEnd/>
          </a:ln>
        </p:spPr>
        <p:txBody>
          <a:bodyPr vert="horz" wrap="square" lIns="91440" tIns="45720" rIns="91440" bIns="45720" numCol="1" anchor="ctr" anchorCtr="0" compatLnSpc="1">
            <a:prstTxWarp prst="textNoShape">
              <a:avLst/>
            </a:prstTxWarp>
            <a:normAutofit/>
          </a:bodyPr>
          <a:lstStyle/>
          <a:p>
            <a:pPr algn="l" eaLnBrk="1" hangingPunct="1">
              <a:defRPr/>
            </a:pPr>
            <a:r>
              <a:rPr lang="en-US" sz="4000" dirty="0" smtClean="0">
                <a:solidFill>
                  <a:schemeClr val="tx1"/>
                </a:solidFill>
                <a:effectLst>
                  <a:outerShdw blurRad="38100" dist="38100" dir="2700000" algn="tl">
                    <a:srgbClr val="000000"/>
                  </a:outerShdw>
                </a:effectLst>
                <a:latin typeface="Century Gothic" pitchFamily="34" charset="0"/>
              </a:rPr>
              <a:t>Records Management Services</a:t>
            </a:r>
          </a:p>
        </p:txBody>
      </p:sp>
      <p:sp>
        <p:nvSpPr>
          <p:cNvPr id="4" name="Rectangle 24"/>
          <p:cNvSpPr>
            <a:spLocks noChangeArrowheads="1"/>
          </p:cNvSpPr>
          <p:nvPr/>
        </p:nvSpPr>
        <p:spPr bwMode="auto">
          <a:xfrm>
            <a:off x="838200" y="2133600"/>
            <a:ext cx="7620000" cy="533400"/>
          </a:xfrm>
          <a:prstGeom prst="rect">
            <a:avLst/>
          </a:prstGeom>
          <a:noFill/>
          <a:ln w="9525">
            <a:noFill/>
            <a:miter lim="800000"/>
            <a:headEnd/>
            <a:tailEnd/>
          </a:ln>
          <a:effectLst/>
        </p:spPr>
        <p:txBody>
          <a:bodyPr/>
          <a:lstStyle/>
          <a:p>
            <a:pPr marL="342900" indent="-342900">
              <a:defRPr/>
            </a:pPr>
            <a:r>
              <a:rPr lang="en-US" sz="2800" dirty="0">
                <a:solidFill>
                  <a:srgbClr val="C00000"/>
                </a:solidFill>
                <a:effectLst>
                  <a:outerShdw blurRad="38100" dist="38100" dir="2700000" algn="tl">
                    <a:srgbClr val="000000"/>
                  </a:outerShdw>
                </a:effectLst>
                <a:latin typeface="Century Gothic" pitchFamily="34" charset="0"/>
              </a:rPr>
              <a:t>General Records Retention Schedules </a:t>
            </a:r>
          </a:p>
        </p:txBody>
      </p:sp>
      <p:sp>
        <p:nvSpPr>
          <p:cNvPr id="6" name="Text Box 25"/>
          <p:cNvSpPr txBox="1">
            <a:spLocks noChangeArrowheads="1"/>
          </p:cNvSpPr>
          <p:nvPr/>
        </p:nvSpPr>
        <p:spPr bwMode="auto">
          <a:xfrm>
            <a:off x="838200" y="2849563"/>
            <a:ext cx="5694188" cy="52322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800">
                <a:solidFill>
                  <a:srgbClr val="C00000"/>
                </a:solidFill>
                <a:effectLst>
                  <a:outerShdw blurRad="38100" dist="38100" dir="2700000" algn="tl">
                    <a:srgbClr val="000000"/>
                  </a:outerShdw>
                </a:effectLst>
                <a:latin typeface="Century Gothic" pitchFamily="34" charset="0"/>
              </a:rPr>
              <a:t>Records Management Manuals</a:t>
            </a:r>
          </a:p>
        </p:txBody>
      </p:sp>
      <p:sp>
        <p:nvSpPr>
          <p:cNvPr id="7" name="Text Box 26"/>
          <p:cNvSpPr txBox="1">
            <a:spLocks noChangeArrowheads="1"/>
          </p:cNvSpPr>
          <p:nvPr/>
        </p:nvSpPr>
        <p:spPr bwMode="auto">
          <a:xfrm>
            <a:off x="838200" y="3611563"/>
            <a:ext cx="5554726" cy="52322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800">
                <a:solidFill>
                  <a:srgbClr val="C00000"/>
                </a:solidFill>
                <a:effectLst>
                  <a:outerShdw blurRad="38100" dist="38100" dir="2700000" algn="tl">
                    <a:srgbClr val="000000"/>
                  </a:outerShdw>
                </a:effectLst>
                <a:latin typeface="Century Gothic" pitchFamily="34" charset="0"/>
              </a:rPr>
              <a:t>Records Management Training</a:t>
            </a:r>
          </a:p>
        </p:txBody>
      </p:sp>
      <p:sp>
        <p:nvSpPr>
          <p:cNvPr id="8" name="Text Box 27"/>
          <p:cNvSpPr txBox="1">
            <a:spLocks noChangeArrowheads="1"/>
          </p:cNvSpPr>
          <p:nvPr/>
        </p:nvSpPr>
        <p:spPr bwMode="auto">
          <a:xfrm>
            <a:off x="838200" y="4373563"/>
            <a:ext cx="7010400" cy="523220"/>
          </a:xfrm>
          <a:prstGeom prst="rect">
            <a:avLst/>
          </a:prstGeom>
          <a:noFill/>
          <a:ln w="12700" cap="sq">
            <a:noFill/>
            <a:miter lim="800000"/>
            <a:headEnd type="none" w="sm" len="sm"/>
            <a:tailEnd type="none" w="sm" len="sm"/>
          </a:ln>
          <a:effectLst/>
        </p:spPr>
        <p:txBody>
          <a:bodyPr>
            <a:spAutoFit/>
          </a:bodyPr>
          <a:lstStyle/>
          <a:p>
            <a:pPr eaLnBrk="0" hangingPunct="0">
              <a:defRPr/>
            </a:pPr>
            <a:r>
              <a:rPr lang="en-US" sz="2800">
                <a:solidFill>
                  <a:srgbClr val="C00000"/>
                </a:solidFill>
                <a:effectLst>
                  <a:outerShdw blurRad="38100" dist="38100" dir="2700000" algn="tl">
                    <a:srgbClr val="000000"/>
                  </a:outerShdw>
                </a:effectLst>
                <a:latin typeface="Century Gothic" pitchFamily="34" charset="0"/>
              </a:rPr>
              <a:t>Local Records Committee Staff Support</a:t>
            </a:r>
          </a:p>
        </p:txBody>
      </p:sp>
      <p:sp>
        <p:nvSpPr>
          <p:cNvPr id="9" name="Text Box 28"/>
          <p:cNvSpPr txBox="1">
            <a:spLocks noChangeArrowheads="1"/>
          </p:cNvSpPr>
          <p:nvPr/>
        </p:nvSpPr>
        <p:spPr bwMode="auto">
          <a:xfrm>
            <a:off x="838200" y="5135563"/>
            <a:ext cx="7754046" cy="52322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2800">
                <a:solidFill>
                  <a:srgbClr val="C00000"/>
                </a:solidFill>
                <a:effectLst>
                  <a:outerShdw blurRad="38100" dist="38100" dir="2700000" algn="tl">
                    <a:srgbClr val="000000"/>
                  </a:outerShdw>
                </a:effectLst>
                <a:latin typeface="Century Gothic" pitchFamily="34" charset="0"/>
              </a:rPr>
              <a:t>Records Management Advice &amp; Assistance</a:t>
            </a:r>
          </a:p>
        </p:txBody>
      </p:sp>
    </p:spTree>
    <p:extLst>
      <p:ext uri="{BB962C8B-B14F-4D97-AF65-F5344CB8AC3E}">
        <p14:creationId xmlns:p14="http://schemas.microsoft.com/office/powerpoint/2010/main" val="3390195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8"/>
          <p:cNvSpPr>
            <a:spLocks noChangeArrowheads="1"/>
          </p:cNvSpPr>
          <p:nvPr/>
        </p:nvSpPr>
        <p:spPr bwMode="auto">
          <a:xfrm>
            <a:off x="1600200" y="457200"/>
            <a:ext cx="5029200" cy="685800"/>
          </a:xfrm>
          <a:prstGeom prst="rect">
            <a:avLst/>
          </a:prstGeom>
          <a:noFill/>
          <a:ln w="9525">
            <a:noFill/>
            <a:miter lim="800000"/>
            <a:headEnd/>
            <a:tailEnd/>
          </a:ln>
          <a:effectLst/>
        </p:spPr>
        <p:txBody>
          <a:bodyPr anchor="ctr"/>
          <a:lstStyle/>
          <a:p>
            <a:pPr eaLnBrk="0" hangingPunct="0">
              <a:defRPr/>
            </a:pPr>
            <a:r>
              <a:rPr lang="en-US" sz="4400" dirty="0">
                <a:effectLst>
                  <a:outerShdw blurRad="38100" dist="38100" dir="2700000" algn="tl">
                    <a:srgbClr val="000000">
                      <a:alpha val="43137"/>
                    </a:srgbClr>
                  </a:outerShdw>
                </a:effectLst>
                <a:latin typeface="Century Gothic" pitchFamily="34" charset="0"/>
              </a:rPr>
              <a:t>Imaging Services</a:t>
            </a:r>
          </a:p>
        </p:txBody>
      </p:sp>
      <p:sp>
        <p:nvSpPr>
          <p:cNvPr id="4" name="Rectangle 9"/>
          <p:cNvSpPr>
            <a:spLocks noChangeArrowheads="1"/>
          </p:cNvSpPr>
          <p:nvPr/>
        </p:nvSpPr>
        <p:spPr bwMode="auto">
          <a:xfrm>
            <a:off x="76200" y="1219200"/>
            <a:ext cx="8839200" cy="2362200"/>
          </a:xfrm>
          <a:prstGeom prst="rect">
            <a:avLst/>
          </a:prstGeom>
          <a:noFill/>
          <a:ln w="9525">
            <a:noFill/>
            <a:miter lim="800000"/>
            <a:headEnd/>
            <a:tailEnd/>
          </a:ln>
          <a:effectLst/>
        </p:spPr>
        <p:txBody>
          <a:bodyPr/>
          <a:lstStyle/>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Security Microfilm Inspection &amp; Storage (Free of Charge) </a:t>
            </a:r>
          </a:p>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Source Document Scanning (Fee for Service)</a:t>
            </a:r>
          </a:p>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Source Document Microfilming (Fee for Service)</a:t>
            </a:r>
          </a:p>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Output of Digital Records Information to Microfilm (Fee for Service)</a:t>
            </a:r>
          </a:p>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Microfilm Scanning (Fee for Service)</a:t>
            </a:r>
          </a:p>
          <a:p>
            <a:pPr marL="342900" indent="-342900" eaLnBrk="0" hangingPunct="0">
              <a:spcAft>
                <a:spcPct val="25000"/>
              </a:spcAft>
              <a:defRPr/>
            </a:pPr>
            <a:r>
              <a:rPr lang="en-US" sz="2000" dirty="0">
                <a:solidFill>
                  <a:srgbClr val="C00000"/>
                </a:solidFill>
                <a:effectLst>
                  <a:outerShdw blurRad="38100" dist="38100" dir="2700000" algn="tl">
                    <a:srgbClr val="000000">
                      <a:alpha val="43137"/>
                    </a:srgbClr>
                  </a:outerShdw>
                </a:effectLst>
                <a:latin typeface="Century Gothic" pitchFamily="34" charset="0"/>
              </a:rPr>
              <a:t>	Direct Microfilm Duplication (Fee for Service)</a:t>
            </a:r>
          </a:p>
        </p:txBody>
      </p:sp>
      <p:sp>
        <p:nvSpPr>
          <p:cNvPr id="6" name="Rectangle 10"/>
          <p:cNvSpPr>
            <a:spLocks noChangeArrowheads="1"/>
          </p:cNvSpPr>
          <p:nvPr/>
        </p:nvSpPr>
        <p:spPr bwMode="auto">
          <a:xfrm>
            <a:off x="3124200" y="4038600"/>
            <a:ext cx="5715000" cy="2514600"/>
          </a:xfrm>
          <a:prstGeom prst="rect">
            <a:avLst/>
          </a:prstGeom>
          <a:noFill/>
          <a:ln w="9525">
            <a:noFill/>
            <a:miter lim="800000"/>
            <a:headEnd/>
            <a:tailEnd/>
          </a:ln>
          <a:effectLst/>
        </p:spPr>
        <p:txBody>
          <a:bodyPr anchor="ctr"/>
          <a:lstStyle/>
          <a:p>
            <a:pPr eaLnBrk="0" hangingPunct="0">
              <a:defRPr/>
            </a:pPr>
            <a:r>
              <a:rPr lang="en-US" sz="2800" dirty="0">
                <a:effectLst>
                  <a:outerShdw blurRad="38100" dist="38100" dir="2700000" algn="tl">
                    <a:srgbClr val="000000">
                      <a:alpha val="43137"/>
                    </a:srgbClr>
                  </a:outerShdw>
                </a:effectLst>
                <a:latin typeface="Century Gothic" pitchFamily="34" charset="0"/>
              </a:rPr>
              <a:t>For Further Information Contact:</a:t>
            </a:r>
          </a:p>
          <a:p>
            <a:pPr eaLnBrk="0" hangingPunct="0">
              <a:defRPr/>
            </a:pPr>
            <a:r>
              <a:rPr lang="en-US" sz="2400" dirty="0">
                <a:solidFill>
                  <a:srgbClr val="C00000"/>
                </a:solidFill>
                <a:effectLst>
                  <a:outerShdw blurRad="38100" dist="38100" dir="2700000" algn="tl">
                    <a:srgbClr val="000000">
                      <a:alpha val="43137"/>
                    </a:srgbClr>
                  </a:outerShdw>
                </a:effectLst>
                <a:latin typeface="Century Gothic" pitchFamily="34" charset="0"/>
              </a:rPr>
              <a:t>Patrick Williams</a:t>
            </a:r>
            <a:endParaRPr lang="en-US" sz="2200" dirty="0">
              <a:solidFill>
                <a:srgbClr val="C00000"/>
              </a:solidFill>
              <a:effectLst>
                <a:outerShdw blurRad="38100" dist="38100" dir="2700000" algn="tl">
                  <a:srgbClr val="000000">
                    <a:alpha val="43137"/>
                  </a:srgbClr>
                </a:outerShdw>
              </a:effectLst>
              <a:latin typeface="Century Gothic" pitchFamily="34" charset="0"/>
            </a:endParaRPr>
          </a:p>
          <a:p>
            <a:pPr eaLnBrk="0" hangingPunct="0">
              <a:defRPr/>
            </a:pPr>
            <a:r>
              <a:rPr lang="en-US" sz="2200" dirty="0">
                <a:solidFill>
                  <a:srgbClr val="C00000"/>
                </a:solidFill>
                <a:effectLst>
                  <a:outerShdw blurRad="38100" dist="38100" dir="2700000" algn="tl">
                    <a:srgbClr val="000000">
                      <a:alpha val="43137"/>
                    </a:srgbClr>
                  </a:outerShdw>
                </a:effectLst>
                <a:latin typeface="Century Gothic" pitchFamily="34" charset="0"/>
              </a:rPr>
              <a:t>Washington State Archives</a:t>
            </a:r>
          </a:p>
          <a:p>
            <a:pPr eaLnBrk="0" hangingPunct="0">
              <a:defRPr/>
            </a:pPr>
            <a:r>
              <a:rPr lang="en-US" sz="2200" dirty="0">
                <a:solidFill>
                  <a:srgbClr val="C00000"/>
                </a:solidFill>
                <a:effectLst>
                  <a:outerShdw blurRad="38100" dist="38100" dir="2700000" algn="tl">
                    <a:srgbClr val="000000">
                      <a:alpha val="43137"/>
                    </a:srgbClr>
                  </a:outerShdw>
                </a:effectLst>
                <a:latin typeface="Century Gothic" pitchFamily="34" charset="0"/>
              </a:rPr>
              <a:t>PO Box 40238</a:t>
            </a:r>
          </a:p>
          <a:p>
            <a:pPr eaLnBrk="0" hangingPunct="0">
              <a:defRPr/>
            </a:pPr>
            <a:r>
              <a:rPr lang="en-US" sz="2200" dirty="0">
                <a:solidFill>
                  <a:srgbClr val="C00000"/>
                </a:solidFill>
                <a:effectLst>
                  <a:outerShdw blurRad="38100" dist="38100" dir="2700000" algn="tl">
                    <a:srgbClr val="000000">
                      <a:alpha val="43137"/>
                    </a:srgbClr>
                  </a:outerShdw>
                </a:effectLst>
                <a:latin typeface="Century Gothic" pitchFamily="34" charset="0"/>
              </a:rPr>
              <a:t>Olympia, WA  98504-0238</a:t>
            </a:r>
          </a:p>
          <a:p>
            <a:pPr eaLnBrk="0" hangingPunct="0">
              <a:defRPr/>
            </a:pPr>
            <a:r>
              <a:rPr lang="en-US" sz="2200" dirty="0">
                <a:solidFill>
                  <a:srgbClr val="C00000"/>
                </a:solidFill>
                <a:effectLst>
                  <a:outerShdw blurRad="38100" dist="38100" dir="2700000" algn="tl">
                    <a:srgbClr val="000000">
                      <a:alpha val="43137"/>
                    </a:srgbClr>
                  </a:outerShdw>
                </a:effectLst>
                <a:latin typeface="Century Gothic" pitchFamily="34" charset="0"/>
              </a:rPr>
              <a:t>Telephone – 360-586-0108</a:t>
            </a:r>
          </a:p>
          <a:p>
            <a:pPr eaLnBrk="0" hangingPunct="0">
              <a:defRPr/>
            </a:pPr>
            <a:r>
              <a:rPr lang="en-US" sz="2200" dirty="0">
                <a:solidFill>
                  <a:srgbClr val="C00000"/>
                </a:solidFill>
                <a:effectLst>
                  <a:outerShdw blurRad="38100" dist="38100" dir="2700000" algn="tl">
                    <a:srgbClr val="000000">
                      <a:alpha val="43137"/>
                    </a:srgbClr>
                  </a:outerShdw>
                </a:effectLst>
                <a:latin typeface="Century Gothic" pitchFamily="34" charset="0"/>
              </a:rPr>
              <a:t>E-mail – patrick.williams@sos.wa.gov</a:t>
            </a:r>
          </a:p>
        </p:txBody>
      </p:sp>
    </p:spTree>
    <p:extLst>
      <p:ext uri="{BB962C8B-B14F-4D97-AF65-F5344CB8AC3E}">
        <p14:creationId xmlns:p14="http://schemas.microsoft.com/office/powerpoint/2010/main" val="2848844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7"/>
          <p:cNvSpPr>
            <a:spLocks noGrp="1" noChangeArrowheads="1"/>
          </p:cNvSpPr>
          <p:nvPr>
            <p:ph type="title"/>
          </p:nvPr>
        </p:nvSpPr>
        <p:spPr bwMode="auto">
          <a:xfrm>
            <a:off x="685800" y="533400"/>
            <a:ext cx="7924800" cy="1143000"/>
          </a:xfrm>
          <a:ln>
            <a:miter lim="800000"/>
            <a:headEnd/>
            <a:tailEnd/>
          </a:ln>
        </p:spPr>
        <p:txBody>
          <a:bodyPr vert="horz" wrap="square" lIns="91440" tIns="45720" rIns="91440" bIns="45720" numCol="1" anchor="ctr" anchorCtr="0" compatLnSpc="1">
            <a:prstTxWarp prst="textNoShape">
              <a:avLst/>
            </a:prstTxWarp>
          </a:bodyPr>
          <a:lstStyle/>
          <a:p>
            <a:pPr algn="l" eaLnBrk="1" hangingPunct="1">
              <a:defRPr/>
            </a:pPr>
            <a:r>
              <a:rPr lang="en-US" sz="4800" dirty="0" smtClean="0">
                <a:solidFill>
                  <a:schemeClr val="tx1"/>
                </a:solidFill>
                <a:effectLst>
                  <a:outerShdw blurRad="38100" dist="38100" dir="2700000" algn="tl">
                    <a:srgbClr val="000000">
                      <a:alpha val="43137"/>
                    </a:srgbClr>
                  </a:outerShdw>
                </a:effectLst>
                <a:latin typeface="Century Gothic" pitchFamily="34" charset="0"/>
              </a:rPr>
              <a:t>Regional Archives System</a:t>
            </a:r>
          </a:p>
        </p:txBody>
      </p:sp>
      <p:sp>
        <p:nvSpPr>
          <p:cNvPr id="4" name="Rectangle 8"/>
          <p:cNvSpPr>
            <a:spLocks noChangeArrowheads="1"/>
          </p:cNvSpPr>
          <p:nvPr/>
        </p:nvSpPr>
        <p:spPr bwMode="auto">
          <a:xfrm>
            <a:off x="381000" y="1914525"/>
            <a:ext cx="4343400" cy="2133600"/>
          </a:xfrm>
          <a:prstGeom prst="rect">
            <a:avLst/>
          </a:prstGeom>
          <a:noFill/>
          <a:ln w="9525">
            <a:noFill/>
            <a:miter lim="800000"/>
            <a:headEnd/>
            <a:tailEnd/>
          </a:ln>
          <a:effectLst/>
        </p:spPr>
        <p:txBody>
          <a:bodyPr/>
          <a:lstStyle/>
          <a:p>
            <a:pPr marL="342900" indent="-342900">
              <a:spcBef>
                <a:spcPct val="20000"/>
              </a:spcBef>
              <a:buFontTx/>
              <a:buChar char="•"/>
              <a:defRPr/>
            </a:pPr>
            <a:endParaRPr lang="en-US" sz="800" dirty="0">
              <a:effectLst>
                <a:outerShdw blurRad="38100" dist="38100" dir="2700000" algn="tl">
                  <a:srgbClr val="000000">
                    <a:alpha val="43137"/>
                  </a:srgbClr>
                </a:outerShdw>
              </a:effectLst>
              <a:latin typeface="Century Gothic" pitchFamily="34" charset="0"/>
            </a:endParaRPr>
          </a:p>
          <a:p>
            <a:pPr marL="342900" indent="-342900">
              <a:spcBef>
                <a:spcPct val="20000"/>
              </a:spcBef>
              <a:defRPr/>
            </a:pPr>
            <a:r>
              <a:rPr lang="en-US" sz="2000" dirty="0">
                <a:effectLst>
                  <a:outerShdw blurRad="38100" dist="38100" dir="2700000" algn="tl">
                    <a:srgbClr val="000000">
                      <a:alpha val="43137"/>
                    </a:srgbClr>
                  </a:outerShdw>
                </a:effectLst>
                <a:latin typeface="Century Gothic" pitchFamily="34" charset="0"/>
              </a:rPr>
              <a:t>	</a:t>
            </a:r>
            <a:r>
              <a:rPr lang="en-US" sz="3600" dirty="0">
                <a:effectLst>
                  <a:outerShdw blurRad="38100" dist="38100" dir="2700000" algn="tl">
                    <a:srgbClr val="000000">
                      <a:alpha val="43137"/>
                    </a:srgbClr>
                  </a:outerShdw>
                </a:effectLst>
                <a:latin typeface="Century Gothic" pitchFamily="34" charset="0"/>
              </a:rPr>
              <a:t>Mission:</a:t>
            </a:r>
            <a:r>
              <a:rPr lang="en-US" sz="3200" dirty="0">
                <a:solidFill>
                  <a:srgbClr val="99FF33"/>
                </a:solidFill>
                <a:effectLst>
                  <a:outerShdw blurRad="38100" dist="38100" dir="2700000" algn="tl">
                    <a:srgbClr val="000000">
                      <a:alpha val="43137"/>
                    </a:srgbClr>
                  </a:outerShdw>
                </a:effectLst>
                <a:latin typeface="Century Gothic" pitchFamily="34" charset="0"/>
              </a:rPr>
              <a:t> </a:t>
            </a:r>
            <a:r>
              <a:rPr lang="en-US" sz="2000" dirty="0">
                <a:solidFill>
                  <a:srgbClr val="C00000"/>
                </a:solidFill>
                <a:effectLst>
                  <a:outerShdw blurRad="38100" dist="38100" dir="2700000" algn="tl">
                    <a:srgbClr val="000000">
                      <a:alpha val="43137"/>
                    </a:srgbClr>
                  </a:outerShdw>
                </a:effectLst>
                <a:latin typeface="Century Gothic" pitchFamily="34" charset="0"/>
              </a:rPr>
              <a:t>Preserve archival records for public use and serve as the focal points for services to local government. </a:t>
            </a:r>
          </a:p>
        </p:txBody>
      </p:sp>
      <p:sp>
        <p:nvSpPr>
          <p:cNvPr id="6" name="Rectangle 9"/>
          <p:cNvSpPr>
            <a:spLocks noChangeArrowheads="1"/>
          </p:cNvSpPr>
          <p:nvPr/>
        </p:nvSpPr>
        <p:spPr bwMode="auto">
          <a:xfrm>
            <a:off x="1905000" y="4505325"/>
            <a:ext cx="6934200" cy="13716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defRPr/>
            </a:pPr>
            <a:r>
              <a:rPr lang="en-US" sz="2400" dirty="0">
                <a:effectLst>
                  <a:outerShdw blurRad="38100" dist="38100" dir="2700000" algn="tl">
                    <a:srgbClr val="000000">
                      <a:alpha val="43137"/>
                    </a:srgbClr>
                  </a:outerShdw>
                </a:effectLst>
                <a:latin typeface="Century Gothic" pitchFamily="34" charset="0"/>
              </a:rPr>
              <a:t>	</a:t>
            </a:r>
            <a:r>
              <a:rPr lang="en-US" sz="3600" dirty="0">
                <a:effectLst>
                  <a:outerShdw blurRad="38100" dist="38100" dir="2700000" algn="tl">
                    <a:srgbClr val="000000">
                      <a:alpha val="43137"/>
                    </a:srgbClr>
                  </a:outerShdw>
                </a:effectLst>
                <a:latin typeface="Century Gothic" pitchFamily="34" charset="0"/>
              </a:rPr>
              <a:t>Vision:</a:t>
            </a:r>
            <a:r>
              <a:rPr lang="en-US" sz="2400" dirty="0">
                <a:effectLst>
                  <a:outerShdw blurRad="38100" dist="38100" dir="2700000" algn="tl">
                    <a:srgbClr val="000000">
                      <a:alpha val="43137"/>
                    </a:srgbClr>
                  </a:outerShdw>
                </a:effectLst>
                <a:latin typeface="Century Gothic" pitchFamily="34" charset="0"/>
              </a:rPr>
              <a:t> </a:t>
            </a:r>
            <a:r>
              <a:rPr lang="en-US" sz="2000" dirty="0">
                <a:solidFill>
                  <a:srgbClr val="C00000"/>
                </a:solidFill>
                <a:effectLst>
                  <a:outerShdw blurRad="38100" dist="38100" dir="2700000" algn="tl">
                    <a:srgbClr val="000000">
                      <a:alpha val="43137"/>
                    </a:srgbClr>
                  </a:outerShdw>
                </a:effectLst>
                <a:latin typeface="Century Gothic" pitchFamily="34" charset="0"/>
              </a:rPr>
              <a:t>Build a world class system to promote public records management and preserve historically valuable records for public research use.  </a:t>
            </a:r>
          </a:p>
        </p:txBody>
      </p:sp>
      <p:pic>
        <p:nvPicPr>
          <p:cNvPr id="7" name="Picture 11" descr="WA Coun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3752850" cy="2676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2"/>
          <p:cNvSpPr>
            <a:spLocks noChangeArrowheads="1"/>
          </p:cNvSpPr>
          <p:nvPr/>
        </p:nvSpPr>
        <p:spPr bwMode="auto">
          <a:xfrm>
            <a:off x="5486400" y="3209925"/>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9" name="AutoShape 13"/>
          <p:cNvSpPr>
            <a:spLocks noChangeArrowheads="1"/>
          </p:cNvSpPr>
          <p:nvPr/>
        </p:nvSpPr>
        <p:spPr bwMode="auto">
          <a:xfrm>
            <a:off x="5943600" y="2828925"/>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 name="AutoShape 14"/>
          <p:cNvSpPr>
            <a:spLocks noChangeArrowheads="1"/>
          </p:cNvSpPr>
          <p:nvPr/>
        </p:nvSpPr>
        <p:spPr bwMode="auto">
          <a:xfrm>
            <a:off x="5791200" y="1914525"/>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1" name="AutoShape 15"/>
          <p:cNvSpPr>
            <a:spLocks noChangeArrowheads="1"/>
          </p:cNvSpPr>
          <p:nvPr/>
        </p:nvSpPr>
        <p:spPr bwMode="auto">
          <a:xfrm>
            <a:off x="6477000" y="3057525"/>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2" name="AutoShape 16"/>
          <p:cNvSpPr>
            <a:spLocks noChangeArrowheads="1"/>
          </p:cNvSpPr>
          <p:nvPr/>
        </p:nvSpPr>
        <p:spPr bwMode="auto">
          <a:xfrm>
            <a:off x="7848600" y="2752725"/>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2907059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type="title" idx="4294967295"/>
          </p:nvPr>
        </p:nvSpPr>
        <p:spPr bwMode="auto">
          <a:xfrm>
            <a:off x="3619500" y="76200"/>
            <a:ext cx="5219700" cy="711200"/>
          </a:xfrm>
          <a:prstGeom prst="rect">
            <a:avLst/>
          </a:prstGeom>
          <a:ln>
            <a:miter lim="800000"/>
            <a:headEnd/>
            <a:tailEnd/>
          </a:ln>
        </p:spPr>
        <p:txBody>
          <a:bodyPr lIns="92075" tIns="46038" rIns="92075" bIns="46038" anchor="ctr">
            <a:normAutofit fontScale="90000"/>
          </a:bodyPr>
          <a:lstStyle/>
          <a:p>
            <a:pPr eaLnBrk="1" hangingPunct="1">
              <a:defRPr/>
            </a:pPr>
            <a:r>
              <a:rPr lang="en-US" dirty="0" smtClean="0">
                <a:solidFill>
                  <a:schemeClr val="tx1"/>
                </a:solidFill>
                <a:effectLst>
                  <a:outerShdw blurRad="38100" dist="38100" dir="2700000" algn="tl">
                    <a:srgbClr val="000000"/>
                  </a:outerShdw>
                </a:effectLst>
                <a:latin typeface="Century Gothic" pitchFamily="34" charset="0"/>
              </a:rPr>
              <a:t>Archival Services</a:t>
            </a:r>
          </a:p>
        </p:txBody>
      </p:sp>
      <p:sp>
        <p:nvSpPr>
          <p:cNvPr id="4" name="Rectangle 5"/>
          <p:cNvSpPr txBox="1">
            <a:spLocks noChangeArrowheads="1"/>
          </p:cNvSpPr>
          <p:nvPr/>
        </p:nvSpPr>
        <p:spPr bwMode="auto">
          <a:xfrm>
            <a:off x="762000" y="939800"/>
            <a:ext cx="3810000" cy="457200"/>
          </a:xfrm>
          <a:prstGeom prst="rect">
            <a:avLst/>
          </a:prstGeom>
          <a:ln>
            <a:miter lim="800000"/>
            <a:headEnd/>
            <a:tailEnd/>
          </a:ln>
        </p:spPr>
        <p:txBody>
          <a:bodyPr vert="horz" lIns="92075" tIns="46038" rIns="92075" bIns="46038"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Tx/>
              <a:buNone/>
              <a:defRPr/>
            </a:pPr>
            <a:r>
              <a:rPr lang="en-US" sz="2400" smtClean="0">
                <a:solidFill>
                  <a:srgbClr val="C00000"/>
                </a:solidFill>
                <a:effectLst>
                  <a:outerShdw blurRad="38100" dist="38100" dir="2700000" algn="tl">
                    <a:srgbClr val="000000"/>
                  </a:outerShdw>
                </a:effectLst>
              </a:rPr>
              <a:t>Appraisal and Transfer</a:t>
            </a:r>
            <a:endParaRPr lang="en-US" sz="2400" dirty="0" smtClean="0">
              <a:solidFill>
                <a:srgbClr val="C00000"/>
              </a:solidFill>
              <a:effectLst>
                <a:outerShdw blurRad="38100" dist="38100" dir="2700000" algn="tl">
                  <a:srgbClr val="000000"/>
                </a:outerShdw>
              </a:effectLst>
            </a:endParaRPr>
          </a:p>
        </p:txBody>
      </p:sp>
      <p:pic>
        <p:nvPicPr>
          <p:cNvPr id="6" name="Picture 6" descr="Metro Campaign 1958"/>
          <p:cNvPicPr>
            <a:picLocks noChangeAspect="1" noChangeArrowheads="1"/>
          </p:cNvPicPr>
          <p:nvPr/>
        </p:nvPicPr>
        <p:blipFill>
          <a:blip r:embed="rId4" cstate="print">
            <a:extLst>
              <a:ext uri="{28A0092B-C50C-407E-A947-70E740481C1C}">
                <a14:useLocalDpi xmlns:a14="http://schemas.microsoft.com/office/drawing/2010/main" val="0"/>
              </a:ext>
            </a:extLst>
          </a:blip>
          <a:srcRect t="4651" r="3874" b="4651"/>
          <a:stretch>
            <a:fillRect/>
          </a:stretch>
        </p:blipFill>
        <p:spPr bwMode="auto">
          <a:xfrm>
            <a:off x="4443413" y="1168400"/>
            <a:ext cx="1576387" cy="1981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Stadium Dedication"/>
          <p:cNvPicPr>
            <a:picLocks noChangeAspect="1" noChangeArrowheads="1"/>
          </p:cNvPicPr>
          <p:nvPr/>
        </p:nvPicPr>
        <p:blipFill>
          <a:blip r:embed="rId5">
            <a:extLst>
              <a:ext uri="{28A0092B-C50C-407E-A947-70E740481C1C}">
                <a14:useLocalDpi xmlns:a14="http://schemas.microsoft.com/office/drawing/2010/main" val="0"/>
              </a:ext>
            </a:extLst>
          </a:blip>
          <a:srcRect l="12830" t="26973" r="8882" b="2632"/>
          <a:stretch>
            <a:fillRect/>
          </a:stretch>
        </p:blipFill>
        <p:spPr bwMode="auto">
          <a:xfrm>
            <a:off x="1905000" y="1473200"/>
            <a:ext cx="2209800" cy="164941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742950" y="3302000"/>
            <a:ext cx="7105650" cy="400110"/>
          </a:xfrm>
          <a:prstGeom prst="rect">
            <a:avLst/>
          </a:prstGeom>
          <a:noFill/>
          <a:ln w="12700" cap="sq">
            <a:noFill/>
            <a:miter lim="800000"/>
            <a:headEnd type="none" w="sm" len="sm"/>
            <a:tailEnd type="none" w="sm" len="sm"/>
          </a:ln>
          <a:effectLst/>
        </p:spPr>
        <p:txBody>
          <a:bodyPr wrap="square">
            <a:spAutoFit/>
          </a:bodyPr>
          <a:lstStyle/>
          <a:p>
            <a:pPr eaLnBrk="0" hangingPunct="0">
              <a:defRPr/>
            </a:pPr>
            <a:r>
              <a:rPr lang="en-US" sz="2000" dirty="0">
                <a:solidFill>
                  <a:srgbClr val="C00000"/>
                </a:solidFill>
                <a:effectLst>
                  <a:outerShdw blurRad="38100" dist="38100" dir="2700000" algn="tl">
                    <a:srgbClr val="000000"/>
                  </a:outerShdw>
                </a:effectLst>
                <a:latin typeface="Century Gothic" pitchFamily="34" charset="0"/>
              </a:rPr>
              <a:t>Arrangement , Description and Preservation</a:t>
            </a:r>
          </a:p>
        </p:txBody>
      </p:sp>
      <p:sp>
        <p:nvSpPr>
          <p:cNvPr id="9" name="Text Box 9"/>
          <p:cNvSpPr txBox="1">
            <a:spLocks noChangeArrowheads="1"/>
          </p:cNvSpPr>
          <p:nvPr/>
        </p:nvSpPr>
        <p:spPr bwMode="auto">
          <a:xfrm>
            <a:off x="742950" y="5507335"/>
            <a:ext cx="4972050" cy="461665"/>
          </a:xfrm>
          <a:prstGeom prst="rect">
            <a:avLst/>
          </a:prstGeom>
          <a:noFill/>
          <a:ln w="12700" cap="sq">
            <a:noFill/>
            <a:miter lim="800000"/>
            <a:headEnd type="none" w="sm" len="sm"/>
            <a:tailEnd type="none" w="sm" len="sm"/>
          </a:ln>
          <a:effectLst/>
        </p:spPr>
        <p:txBody>
          <a:bodyPr wrap="square">
            <a:spAutoFit/>
          </a:bodyPr>
          <a:lstStyle/>
          <a:p>
            <a:pPr eaLnBrk="0" hangingPunct="0">
              <a:defRPr/>
            </a:pPr>
            <a:r>
              <a:rPr lang="en-US" sz="2400" dirty="0">
                <a:solidFill>
                  <a:srgbClr val="C00000"/>
                </a:solidFill>
                <a:effectLst>
                  <a:outerShdw blurRad="38100" dist="38100" dir="2700000" algn="tl">
                    <a:srgbClr val="000000"/>
                  </a:outerShdw>
                </a:effectLst>
                <a:latin typeface="Century Gothic" pitchFamily="34" charset="0"/>
              </a:rPr>
              <a:t>Public Research Access</a:t>
            </a:r>
          </a:p>
        </p:txBody>
      </p:sp>
      <p:pic>
        <p:nvPicPr>
          <p:cNvPr id="10" name="Picture 10" descr="POS 1919"/>
          <p:cNvPicPr>
            <a:picLocks noChangeAspect="1" noChangeArrowheads="1"/>
          </p:cNvPicPr>
          <p:nvPr/>
        </p:nvPicPr>
        <p:blipFill>
          <a:blip r:embed="rId6">
            <a:extLst>
              <a:ext uri="{28A0092B-C50C-407E-A947-70E740481C1C}">
                <a14:useLocalDpi xmlns:a14="http://schemas.microsoft.com/office/drawing/2010/main" val="0"/>
              </a:ext>
            </a:extLst>
          </a:blip>
          <a:srcRect l="9261" r="6372" b="11015"/>
          <a:stretch>
            <a:fillRect/>
          </a:stretch>
        </p:blipFill>
        <p:spPr bwMode="auto">
          <a:xfrm>
            <a:off x="6503988" y="2768600"/>
            <a:ext cx="2122487" cy="31242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Street Railway - West Seasttle Streetcar 1905"/>
          <p:cNvPicPr>
            <a:picLocks noChangeAspect="1" noChangeArrowheads="1"/>
          </p:cNvPicPr>
          <p:nvPr/>
        </p:nvPicPr>
        <p:blipFill>
          <a:blip r:embed="rId7" cstate="print">
            <a:extLst>
              <a:ext uri="{28A0092B-C50C-407E-A947-70E740481C1C}">
                <a14:useLocalDpi xmlns:a14="http://schemas.microsoft.com/office/drawing/2010/main" val="0"/>
              </a:ext>
            </a:extLst>
          </a:blip>
          <a:srcRect l="24678" b="6850"/>
          <a:stretch>
            <a:fillRect/>
          </a:stretch>
        </p:blipFill>
        <p:spPr bwMode="auto">
          <a:xfrm>
            <a:off x="762000" y="3967163"/>
            <a:ext cx="1676400" cy="12795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Horse Drawn Streetcar 1894"/>
          <p:cNvPicPr>
            <a:picLocks noChangeAspect="1" noChangeArrowheads="1"/>
          </p:cNvPicPr>
          <p:nvPr/>
        </p:nvPicPr>
        <p:blipFill>
          <a:blip r:embed="rId8">
            <a:extLst>
              <a:ext uri="{28A0092B-C50C-407E-A947-70E740481C1C}">
                <a14:useLocalDpi xmlns:a14="http://schemas.microsoft.com/office/drawing/2010/main" val="0"/>
              </a:ext>
            </a:extLst>
          </a:blip>
          <a:srcRect t="22368" r="8882" b="11842"/>
          <a:stretch>
            <a:fillRect/>
          </a:stretch>
        </p:blipFill>
        <p:spPr bwMode="auto">
          <a:xfrm>
            <a:off x="6400800" y="1168400"/>
            <a:ext cx="2209800" cy="12954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3" descr="TPU Logo 29"/>
          <p:cNvPicPr>
            <a:picLocks noChangeAspect="1" noChangeArrowheads="1"/>
          </p:cNvPicPr>
          <p:nvPr/>
        </p:nvPicPr>
        <p:blipFill>
          <a:blip r:embed="rId9" cstate="print">
            <a:lum bright="-18000" contrast="6000"/>
            <a:extLst>
              <a:ext uri="{28A0092B-C50C-407E-A947-70E740481C1C}">
                <a14:useLocalDpi xmlns:a14="http://schemas.microsoft.com/office/drawing/2010/main" val="0"/>
              </a:ext>
            </a:extLst>
          </a:blip>
          <a:srcRect t="17355" r="1857" b="34711"/>
          <a:stretch>
            <a:fillRect/>
          </a:stretch>
        </p:blipFill>
        <p:spPr bwMode="auto">
          <a:xfrm>
            <a:off x="2971800" y="3987800"/>
            <a:ext cx="3276600" cy="128428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84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a:spLocks noGrp="1" noChangeArrowheads="1"/>
          </p:cNvSpPr>
          <p:nvPr>
            <p:ph idx="1"/>
          </p:nvPr>
        </p:nvSpPr>
        <p:spPr bwMode="auto">
          <a:xfrm>
            <a:off x="331788" y="990600"/>
            <a:ext cx="8504237" cy="426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ctr" eaLnBrk="1" hangingPunct="1">
              <a:buFontTx/>
              <a:buNone/>
              <a:defRPr/>
            </a:pPr>
            <a:r>
              <a:rPr lang="en-US" sz="8000" dirty="0" smtClean="0">
                <a:effectLst>
                  <a:outerShdw blurRad="38100" dist="38100" dir="2700000" algn="tl">
                    <a:srgbClr val="000000">
                      <a:alpha val="43137"/>
                    </a:srgbClr>
                  </a:outerShdw>
                </a:effectLst>
                <a:latin typeface="Century Gothic" pitchFamily="34" charset="0"/>
              </a:rPr>
              <a:t>Stay Informed</a:t>
            </a:r>
          </a:p>
          <a:p>
            <a:pPr marL="514350" indent="-514350" algn="ctr" eaLnBrk="1" hangingPunct="1">
              <a:buFontTx/>
              <a:buNone/>
              <a:defRPr/>
            </a:pPr>
            <a:r>
              <a:rPr lang="en-US" sz="16000" dirty="0" smtClean="0">
                <a:effectLst>
                  <a:outerShdw blurRad="38100" dist="38100" dir="2700000" algn="tl">
                    <a:srgbClr val="000000">
                      <a:alpha val="43137"/>
                    </a:srgbClr>
                  </a:outerShdw>
                </a:effectLst>
                <a:latin typeface="Century Gothic" pitchFamily="34" charset="0"/>
              </a:rPr>
              <a:t>Online</a:t>
            </a:r>
          </a:p>
        </p:txBody>
      </p:sp>
    </p:spTree>
    <p:extLst>
      <p:ext uri="{BB962C8B-B14F-4D97-AF65-F5344CB8AC3E}">
        <p14:creationId xmlns:p14="http://schemas.microsoft.com/office/powerpoint/2010/main" val="253754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Text Box 2"/>
          <p:cNvSpPr txBox="1">
            <a:spLocks noChangeArrowheads="1"/>
          </p:cNvSpPr>
          <p:nvPr/>
        </p:nvSpPr>
        <p:spPr bwMode="auto">
          <a:xfrm>
            <a:off x="1600200" y="457200"/>
            <a:ext cx="6019800" cy="590550"/>
          </a:xfrm>
          <a:prstGeom prst="rect">
            <a:avLst/>
          </a:prstGeom>
          <a:noFill/>
          <a:ln w="9525">
            <a:noFill/>
            <a:miter lim="800000"/>
            <a:headEnd/>
            <a:tailEnd/>
          </a:ln>
        </p:spPr>
        <p:txBody>
          <a:bodyPr>
            <a:spAutoFit/>
          </a:bodyPr>
          <a:lstStyle/>
          <a:p>
            <a:pPr marL="0" lvl="1" indent="-342900" algn="ctr">
              <a:lnSpc>
                <a:spcPct val="90000"/>
              </a:lnSpc>
              <a:defRPr/>
            </a:pPr>
            <a:r>
              <a:rPr lang="en-US" sz="3600" dirty="0">
                <a:effectLst>
                  <a:outerShdw blurRad="38100" dist="38100" dir="2700000" algn="tl">
                    <a:srgbClr val="000000">
                      <a:alpha val="43137"/>
                    </a:srgbClr>
                  </a:outerShdw>
                </a:effectLst>
                <a:latin typeface="Century Gothic" pitchFamily="34" charset="0"/>
                <a:ea typeface="+mj-ea"/>
                <a:cs typeface="+mj-cs"/>
              </a:rPr>
              <a:t>Advice, Training, Updates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l="24387" t="7982" r="26314" b="5125"/>
          <a:stretch>
            <a:fillRect/>
          </a:stretch>
        </p:blipFill>
        <p:spPr bwMode="auto">
          <a:xfrm rot="21117577">
            <a:off x="800100" y="1482725"/>
            <a:ext cx="2932113" cy="3752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25095">
            <a:off x="788988" y="2716213"/>
            <a:ext cx="2433637" cy="31257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l="24782" t="7982" r="26578" b="4581"/>
          <a:stretch>
            <a:fillRect/>
          </a:stretch>
        </p:blipFill>
        <p:spPr bwMode="auto">
          <a:xfrm rot="269023">
            <a:off x="1811338" y="3211513"/>
            <a:ext cx="2339975" cy="30559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988">
            <a:off x="4535488" y="1492250"/>
            <a:ext cx="414496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038600"/>
            <a:ext cx="320040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85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733800" y="136525"/>
            <a:ext cx="5029200" cy="701675"/>
          </a:xfrm>
          <a:prstGeom prst="rect">
            <a:avLst/>
          </a:prstGeom>
          <a:noFill/>
          <a:ln w="9525">
            <a:noFill/>
            <a:miter lim="800000"/>
            <a:headEnd/>
            <a:tailEnd/>
          </a:ln>
        </p:spPr>
        <p:txBody>
          <a:bodyPr>
            <a:spAutoFit/>
          </a:bodyPr>
          <a:lstStyle/>
          <a:p>
            <a:pPr marL="0" lvl="1" indent="-342900" algn="ctr">
              <a:lnSpc>
                <a:spcPct val="90000"/>
              </a:lnSpc>
              <a:defRPr/>
            </a:pPr>
            <a:r>
              <a:rPr lang="en-US" sz="4400" dirty="0">
                <a:effectLst>
                  <a:outerShdw blurRad="38100" dist="38100" dir="2700000" algn="tl">
                    <a:srgbClr val="000000">
                      <a:alpha val="43137"/>
                    </a:srgbClr>
                  </a:outerShdw>
                </a:effectLst>
                <a:latin typeface="Century Gothic" pitchFamily="34" charset="0"/>
                <a:ea typeface="+mj-ea"/>
                <a:cs typeface="+mj-cs"/>
              </a:rPr>
              <a:t>Training Calendar</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9" t="13424" r="3291" b="12842"/>
          <a:stretch/>
        </p:blipFill>
        <p:spPr bwMode="auto">
          <a:xfrm>
            <a:off x="266700" y="832783"/>
            <a:ext cx="8582026" cy="53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2447" r="50000"/>
          <a:stretch/>
        </p:blipFill>
        <p:spPr bwMode="auto">
          <a:xfrm>
            <a:off x="2298546" y="34290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SOS-archives.jpg"/>
          <p:cNvPicPr>
            <a:picLocks noChangeAspect="1"/>
          </p:cNvPicPr>
          <p:nvPr/>
        </p:nvPicPr>
        <p:blipFill>
          <a:blip r:embed="rId5" cstate="print"/>
          <a:stretch>
            <a:fillRect/>
          </a:stretch>
        </p:blipFill>
        <p:spPr>
          <a:xfrm>
            <a:off x="228600" y="6183242"/>
            <a:ext cx="1219200" cy="547757"/>
          </a:xfrm>
          <a:prstGeom prst="rect">
            <a:avLst/>
          </a:prstGeom>
        </p:spPr>
      </p:pic>
    </p:spTree>
    <p:extLst>
      <p:ext uri="{BB962C8B-B14F-4D97-AF65-F5344CB8AC3E}">
        <p14:creationId xmlns:p14="http://schemas.microsoft.com/office/powerpoint/2010/main" val="2296542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76" t="13680" r="2453" b="11895"/>
          <a:stretch/>
        </p:blipFill>
        <p:spPr bwMode="auto">
          <a:xfrm>
            <a:off x="304800" y="676275"/>
            <a:ext cx="8568268"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3"/>
          <p:cNvSpPr txBox="1">
            <a:spLocks noChangeArrowheads="1"/>
          </p:cNvSpPr>
          <p:nvPr/>
        </p:nvSpPr>
        <p:spPr bwMode="auto">
          <a:xfrm>
            <a:off x="3200400" y="131762"/>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4800">
                <a:solidFill>
                  <a:schemeClr val="tx1"/>
                </a:solidFill>
                <a:latin typeface="Arial" pitchFamily="34" charset="0"/>
              </a:defRPr>
            </a:lvl1pPr>
            <a:lvl2pPr marL="742950" indent="-285750" eaLnBrk="0" hangingPunct="0">
              <a:defRPr sz="4800">
                <a:solidFill>
                  <a:schemeClr val="tx1"/>
                </a:solidFill>
                <a:latin typeface="Arial" pitchFamily="34" charset="0"/>
              </a:defRPr>
            </a:lvl2pPr>
            <a:lvl3pPr marL="1143000" indent="-228600" eaLnBrk="0" hangingPunct="0">
              <a:defRPr sz="4800">
                <a:solidFill>
                  <a:schemeClr val="tx1"/>
                </a:solidFill>
                <a:latin typeface="Arial" pitchFamily="34" charset="0"/>
              </a:defRPr>
            </a:lvl3pPr>
            <a:lvl4pPr marL="1600200" indent="-228600" eaLnBrk="0" hangingPunct="0">
              <a:defRPr sz="4800">
                <a:solidFill>
                  <a:schemeClr val="tx1"/>
                </a:solidFill>
                <a:latin typeface="Arial" pitchFamily="34" charset="0"/>
              </a:defRPr>
            </a:lvl4pPr>
            <a:lvl5pPr marL="2057400" indent="-228600" eaLnBrk="0" hangingPunct="0">
              <a:defRPr sz="4800">
                <a:solidFill>
                  <a:schemeClr val="tx1"/>
                </a:solidFill>
                <a:latin typeface="Arial" pitchFamily="34" charset="0"/>
              </a:defRPr>
            </a:lvl5pPr>
            <a:lvl6pPr marL="2514600" indent="-228600" eaLnBrk="0" fontAlgn="base" hangingPunct="0">
              <a:spcBef>
                <a:spcPct val="0"/>
              </a:spcBef>
              <a:spcAft>
                <a:spcPct val="0"/>
              </a:spcAft>
              <a:defRPr sz="4800">
                <a:solidFill>
                  <a:schemeClr val="tx1"/>
                </a:solidFill>
                <a:latin typeface="Arial" pitchFamily="34" charset="0"/>
              </a:defRPr>
            </a:lvl6pPr>
            <a:lvl7pPr marL="2971800" indent="-228600" eaLnBrk="0" fontAlgn="base" hangingPunct="0">
              <a:spcBef>
                <a:spcPct val="0"/>
              </a:spcBef>
              <a:spcAft>
                <a:spcPct val="0"/>
              </a:spcAft>
              <a:defRPr sz="4800">
                <a:solidFill>
                  <a:schemeClr val="tx1"/>
                </a:solidFill>
                <a:latin typeface="Arial" pitchFamily="34" charset="0"/>
              </a:defRPr>
            </a:lvl7pPr>
            <a:lvl8pPr marL="3429000" indent="-228600" eaLnBrk="0" fontAlgn="base" hangingPunct="0">
              <a:spcBef>
                <a:spcPct val="0"/>
              </a:spcBef>
              <a:spcAft>
                <a:spcPct val="0"/>
              </a:spcAft>
              <a:defRPr sz="4800">
                <a:solidFill>
                  <a:schemeClr val="tx1"/>
                </a:solidFill>
                <a:latin typeface="Arial" pitchFamily="34" charset="0"/>
              </a:defRPr>
            </a:lvl8pPr>
            <a:lvl9pPr marL="3886200" indent="-228600" eaLnBrk="0" fontAlgn="base" hangingPunct="0">
              <a:spcBef>
                <a:spcPct val="0"/>
              </a:spcBef>
              <a:spcAft>
                <a:spcPct val="0"/>
              </a:spcAft>
              <a:defRPr sz="4800">
                <a:solidFill>
                  <a:schemeClr val="tx1"/>
                </a:solidFill>
                <a:latin typeface="Arial" pitchFamily="34" charset="0"/>
              </a:defRPr>
            </a:lvl9pPr>
          </a:lstStyle>
          <a:p>
            <a:pPr algn="ctr">
              <a:spcBef>
                <a:spcPct val="50000"/>
              </a:spcBef>
              <a:spcAft>
                <a:spcPct val="20000"/>
              </a:spcAft>
              <a:defRPr/>
            </a:pPr>
            <a:r>
              <a:rPr lang="en-US" sz="3000" dirty="0" smtClean="0">
                <a:effectLst>
                  <a:outerShdw blurRad="38100" dist="38100" dir="2700000" algn="tl">
                    <a:srgbClr val="000000">
                      <a:alpha val="43137"/>
                    </a:srgbClr>
                  </a:outerShdw>
                </a:effectLst>
                <a:latin typeface="Century Gothic" pitchFamily="34" charset="0"/>
              </a:rPr>
              <a:t>Training, Classes, Workshops</a:t>
            </a:r>
          </a:p>
        </p:txBody>
      </p:sp>
    </p:spTree>
    <p:extLst>
      <p:ext uri="{BB962C8B-B14F-4D97-AF65-F5344CB8AC3E}">
        <p14:creationId xmlns:p14="http://schemas.microsoft.com/office/powerpoint/2010/main" val="37179942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6" name="Text Box 2"/>
          <p:cNvSpPr txBox="1">
            <a:spLocks noChangeArrowheads="1"/>
          </p:cNvSpPr>
          <p:nvPr/>
        </p:nvSpPr>
        <p:spPr bwMode="auto">
          <a:xfrm>
            <a:off x="838200" y="227013"/>
            <a:ext cx="8077200" cy="535531"/>
          </a:xfrm>
          <a:prstGeom prst="rect">
            <a:avLst/>
          </a:prstGeom>
          <a:noFill/>
          <a:ln w="9525">
            <a:noFill/>
            <a:miter lim="800000"/>
            <a:headEnd/>
            <a:tailEnd/>
          </a:ln>
        </p:spPr>
        <p:txBody>
          <a:bodyPr wrap="square">
            <a:spAutoFit/>
          </a:bodyPr>
          <a:lstStyle/>
          <a:p>
            <a:pPr marL="0" lvl="1" indent="-342900" algn="r">
              <a:lnSpc>
                <a:spcPct val="90000"/>
              </a:lnSpc>
              <a:defRPr/>
            </a:pPr>
            <a:r>
              <a:rPr lang="en-US" sz="3200" dirty="0" smtClean="0">
                <a:effectLst>
                  <a:outerShdw blurRad="38100" dist="38100" dir="2700000" algn="tl">
                    <a:srgbClr val="000000">
                      <a:alpha val="43137"/>
                    </a:srgbClr>
                  </a:outerShdw>
                </a:effectLst>
                <a:latin typeface="Century Gothic" pitchFamily="34" charset="0"/>
                <a:ea typeface="+mj-ea"/>
                <a:cs typeface="+mj-cs"/>
              </a:rPr>
              <a:t>State </a:t>
            </a:r>
            <a:r>
              <a:rPr lang="en-US" sz="3200" dirty="0">
                <a:effectLst>
                  <a:outerShdw blurRad="38100" dist="38100" dir="2700000" algn="tl">
                    <a:srgbClr val="000000">
                      <a:alpha val="43137"/>
                    </a:srgbClr>
                  </a:outerShdw>
                </a:effectLst>
                <a:latin typeface="Century Gothic" pitchFamily="34" charset="0"/>
                <a:ea typeface="+mj-ea"/>
                <a:cs typeface="+mj-cs"/>
              </a:rPr>
              <a:t>Government </a:t>
            </a:r>
            <a:r>
              <a:rPr lang="en-US" sz="3200" dirty="0" smtClean="0">
                <a:effectLst>
                  <a:outerShdw blurRad="38100" dist="38100" dir="2700000" algn="tl">
                    <a:srgbClr val="000000">
                      <a:alpha val="43137"/>
                    </a:srgbClr>
                  </a:outerShdw>
                </a:effectLst>
                <a:latin typeface="Century Gothic" pitchFamily="34" charset="0"/>
                <a:ea typeface="+mj-ea"/>
                <a:cs typeface="+mj-cs"/>
              </a:rPr>
              <a:t>Updates Listserv</a:t>
            </a:r>
            <a:endParaRPr lang="en-US" sz="3200" dirty="0">
              <a:effectLst>
                <a:outerShdw blurRad="38100" dist="38100" dir="2700000" algn="tl">
                  <a:srgbClr val="000000">
                    <a:alpha val="43137"/>
                  </a:srgbClr>
                </a:outerShdw>
              </a:effectLst>
              <a:latin typeface="Century Gothic" pitchFamily="34" charset="0"/>
              <a:ea typeface="+mj-ea"/>
              <a:cs typeface="+mj-cs"/>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80" t="10776" r="2874" b="15948"/>
          <a:stretch/>
        </p:blipFill>
        <p:spPr bwMode="auto">
          <a:xfrm>
            <a:off x="381000" y="793968"/>
            <a:ext cx="8428699" cy="517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5791200" y="4536514"/>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390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9" t="13424" r="3291" b="12842"/>
          <a:stretch/>
        </p:blipFill>
        <p:spPr bwMode="auto">
          <a:xfrm>
            <a:off x="266700" y="832783"/>
            <a:ext cx="8582026" cy="53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2447" r="50000"/>
          <a:stretch/>
        </p:blipFill>
        <p:spPr bwMode="auto">
          <a:xfrm>
            <a:off x="5181600" y="4800600"/>
            <a:ext cx="1416204" cy="105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838200" y="227013"/>
            <a:ext cx="8077200" cy="535531"/>
          </a:xfrm>
          <a:prstGeom prst="rect">
            <a:avLst/>
          </a:prstGeom>
          <a:noFill/>
          <a:ln w="9525">
            <a:noFill/>
            <a:miter lim="800000"/>
            <a:headEnd/>
            <a:tailEnd/>
          </a:ln>
        </p:spPr>
        <p:txBody>
          <a:bodyPr wrap="square">
            <a:spAutoFit/>
          </a:bodyPr>
          <a:lstStyle/>
          <a:p>
            <a:pPr marL="0" lvl="1" indent="-342900" algn="r">
              <a:lnSpc>
                <a:spcPct val="90000"/>
              </a:lnSpc>
              <a:defRPr/>
            </a:pPr>
            <a:r>
              <a:rPr lang="en-US" sz="3200" dirty="0">
                <a:effectLst>
                  <a:outerShdw blurRad="38100" dist="38100" dir="2700000" algn="tl">
                    <a:srgbClr val="000000">
                      <a:alpha val="43137"/>
                    </a:srgbClr>
                  </a:outerShdw>
                </a:effectLst>
                <a:latin typeface="Century Gothic" pitchFamily="34" charset="0"/>
                <a:ea typeface="+mj-ea"/>
                <a:cs typeface="+mj-cs"/>
              </a:rPr>
              <a:t>Local Government </a:t>
            </a:r>
            <a:r>
              <a:rPr lang="en-US" sz="3200" dirty="0" smtClean="0">
                <a:effectLst>
                  <a:outerShdw blurRad="38100" dist="38100" dir="2700000" algn="tl">
                    <a:srgbClr val="000000">
                      <a:alpha val="43137"/>
                    </a:srgbClr>
                  </a:outerShdw>
                </a:effectLst>
                <a:latin typeface="Century Gothic" pitchFamily="34" charset="0"/>
                <a:ea typeface="+mj-ea"/>
                <a:cs typeface="+mj-cs"/>
              </a:rPr>
              <a:t>Updates Listserv</a:t>
            </a:r>
            <a:endParaRPr lang="en-US" sz="3200" dirty="0">
              <a:effectLst>
                <a:outerShdw blurRad="38100" dist="38100" dir="2700000" algn="tl">
                  <a:srgbClr val="000000">
                    <a:alpha val="43137"/>
                  </a:srgbClr>
                </a:outerShdw>
              </a:effectLst>
              <a:latin typeface="Century Gothic" pitchFamily="34" charset="0"/>
              <a:ea typeface="+mj-ea"/>
              <a:cs typeface="+mj-cs"/>
            </a:endParaRPr>
          </a:p>
        </p:txBody>
      </p:sp>
    </p:spTree>
    <p:extLst>
      <p:ext uri="{BB962C8B-B14F-4D97-AF65-F5344CB8AC3E}">
        <p14:creationId xmlns:p14="http://schemas.microsoft.com/office/powerpoint/2010/main" val="387804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Content Placeholder 2"/>
          <p:cNvSpPr>
            <a:spLocks noGrp="1"/>
          </p:cNvSpPr>
          <p:nvPr>
            <p:ph idx="1"/>
          </p:nvPr>
        </p:nvSpPr>
        <p:spPr>
          <a:xfrm>
            <a:off x="457200" y="1600200"/>
            <a:ext cx="8229600" cy="3581399"/>
          </a:xfrm>
        </p:spPr>
        <p:txBody>
          <a:bodyPr>
            <a:normAutofit fontScale="92500" lnSpcReduction="10000"/>
          </a:bodyPr>
          <a:lstStyle/>
          <a:p>
            <a:pPr marL="0" indent="0">
              <a:buNone/>
            </a:pPr>
            <a:r>
              <a:rPr lang="en-US" sz="4100" b="1" dirty="0" smtClean="0">
                <a:effectLst>
                  <a:outerShdw blurRad="38100" dist="38100" dir="2700000" algn="tl">
                    <a:srgbClr val="000000">
                      <a:alpha val="43137"/>
                    </a:srgbClr>
                  </a:outerShdw>
                </a:effectLst>
              </a:rPr>
              <a:t>Open Government Training Act</a:t>
            </a:r>
          </a:p>
          <a:p>
            <a:pPr marL="0" indent="0">
              <a:buNone/>
            </a:pPr>
            <a:r>
              <a:rPr lang="en-US" b="1" dirty="0" smtClean="0">
                <a:solidFill>
                  <a:srgbClr val="C00000"/>
                </a:solidFill>
                <a:effectLst>
                  <a:outerShdw blurRad="38100" dist="38100" dir="2700000" algn="tl">
                    <a:srgbClr val="000000">
                      <a:alpha val="43137"/>
                    </a:srgbClr>
                  </a:outerShdw>
                </a:effectLst>
              </a:rPr>
              <a:t>RCW 42.56.152</a:t>
            </a:r>
            <a:r>
              <a:rPr lang="en-US" b="1" dirty="0" smtClean="0">
                <a:effectLst>
                  <a:outerShdw blurRad="38100" dist="38100" dir="2700000" algn="tl">
                    <a:srgbClr val="000000">
                      <a:alpha val="43137"/>
                    </a:srgbClr>
                  </a:outerShdw>
                </a:effectLst>
              </a:rPr>
              <a:t> </a:t>
            </a:r>
            <a:r>
              <a:rPr lang="en-US" dirty="0" smtClean="0"/>
              <a:t>Training — Public records officers.</a:t>
            </a:r>
          </a:p>
          <a:p>
            <a:pPr marL="0" indent="0">
              <a:buNone/>
            </a:pPr>
            <a:endParaRPr lang="en-US" sz="800" dirty="0"/>
          </a:p>
          <a:p>
            <a:pPr marL="0" indent="0">
              <a:buNone/>
            </a:pPr>
            <a:r>
              <a:rPr lang="en-US" sz="2000" b="1" dirty="0">
                <a:solidFill>
                  <a:srgbClr val="C00000"/>
                </a:solidFill>
                <a:effectLst>
                  <a:outerShdw blurRad="38100" dist="38100" dir="2700000" algn="tl">
                    <a:srgbClr val="000000">
                      <a:alpha val="43137"/>
                    </a:srgbClr>
                  </a:outerShdw>
                </a:effectLst>
              </a:rPr>
              <a:t>Public records officers</a:t>
            </a:r>
            <a:r>
              <a:rPr lang="en-US" sz="2000" dirty="0"/>
              <a:t> designated under RCW </a:t>
            </a:r>
            <a:r>
              <a:rPr lang="en-US" sz="2000" dirty="0">
                <a:hlinkClick r:id="rId4"/>
              </a:rPr>
              <a:t>42.56.580</a:t>
            </a:r>
            <a:r>
              <a:rPr lang="en-US" sz="2000" dirty="0"/>
              <a:t> and records officers designated under RCW </a:t>
            </a:r>
            <a:r>
              <a:rPr lang="en-US" sz="2000" dirty="0">
                <a:hlinkClick r:id="rId5"/>
              </a:rPr>
              <a:t>40.14.040</a:t>
            </a:r>
            <a:r>
              <a:rPr lang="en-US" sz="2000" dirty="0"/>
              <a:t> must complete a training course regarding the provisions of this chapter, and also chapter </a:t>
            </a:r>
            <a:r>
              <a:rPr lang="en-US" sz="2000" dirty="0">
                <a:hlinkClick r:id="rId6"/>
              </a:rPr>
              <a:t>40.14</a:t>
            </a:r>
            <a:r>
              <a:rPr lang="en-US" sz="2000" dirty="0"/>
              <a:t> RCW for records retention.</a:t>
            </a:r>
            <a:br>
              <a:rPr lang="en-US" sz="2000" dirty="0"/>
            </a:br>
            <a:endParaRPr lang="en-US" sz="800" dirty="0" smtClean="0"/>
          </a:p>
          <a:p>
            <a:pPr marL="0" indent="0">
              <a:buNone/>
            </a:pPr>
            <a:r>
              <a:rPr lang="en-US" sz="3600" b="1" dirty="0" smtClean="0">
                <a:solidFill>
                  <a:srgbClr val="C00000"/>
                </a:solidFill>
                <a:effectLst>
                  <a:outerShdw blurRad="38100" dist="38100" dir="2700000" algn="tl">
                    <a:srgbClr val="000000">
                      <a:alpha val="43137"/>
                    </a:srgbClr>
                  </a:outerShdw>
                </a:effectLst>
              </a:rPr>
              <a:t>Within 90 days of assuming duties.</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9959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Rectangle 4"/>
          <p:cNvSpPr txBox="1">
            <a:spLocks noChangeArrowheads="1"/>
          </p:cNvSpPr>
          <p:nvPr/>
        </p:nvSpPr>
        <p:spPr bwMode="auto">
          <a:xfrm>
            <a:off x="414338" y="990600"/>
            <a:ext cx="8229600" cy="922337"/>
          </a:xfrm>
          <a:prstGeom prst="rect">
            <a:avLst/>
          </a:prstGeom>
          <a:noFill/>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5400" kern="0" dirty="0" smtClean="0">
                <a:solidFill>
                  <a:schemeClr val="tx1"/>
                </a:solidFill>
                <a:effectLst>
                  <a:outerShdw blurRad="38100" dist="38100" dir="2700000" algn="tl">
                    <a:srgbClr val="000000">
                      <a:alpha val="43137"/>
                    </a:srgbClr>
                  </a:outerShdw>
                </a:effectLst>
                <a:latin typeface="Century Gothic" pitchFamily="34" charset="0"/>
              </a:rPr>
              <a:t>You Are Not Alone!</a:t>
            </a:r>
          </a:p>
        </p:txBody>
      </p:sp>
      <p:sp>
        <p:nvSpPr>
          <p:cNvPr id="4" name="Rectangle 5"/>
          <p:cNvSpPr txBox="1">
            <a:spLocks noChangeArrowheads="1"/>
          </p:cNvSpPr>
          <p:nvPr/>
        </p:nvSpPr>
        <p:spPr bwMode="auto">
          <a:xfrm>
            <a:off x="457200" y="2370137"/>
            <a:ext cx="8229600" cy="354965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en-US" sz="4000" kern="0" dirty="0" smtClean="0">
                <a:solidFill>
                  <a:srgbClr val="C00000"/>
                </a:solidFill>
                <a:effectLst>
                  <a:outerShdw blurRad="38100" dist="38100" dir="2700000" algn="tl">
                    <a:srgbClr val="000000">
                      <a:alpha val="43137"/>
                    </a:srgbClr>
                  </a:outerShdw>
                </a:effectLst>
                <a:latin typeface="Century Gothic" pitchFamily="34" charset="0"/>
              </a:rPr>
              <a:t>For advice and assistance:</a:t>
            </a:r>
          </a:p>
          <a:p>
            <a:pPr algn="ctr" eaLnBrk="1" hangingPunct="1">
              <a:buFontTx/>
              <a:buNone/>
              <a:defRPr/>
            </a:pPr>
            <a:r>
              <a:rPr lang="en-US" kern="0" dirty="0" smtClean="0">
                <a:solidFill>
                  <a:srgbClr val="C00000"/>
                </a:solidFill>
                <a:effectLst>
                  <a:outerShdw blurRad="38100" dist="38100" dir="2700000" algn="tl">
                    <a:srgbClr val="000000">
                      <a:alpha val="43137"/>
                    </a:srgbClr>
                  </a:outerShdw>
                </a:effectLst>
                <a:latin typeface="Century Gothic" pitchFamily="34" charset="0"/>
                <a:hlinkClick r:id="rId4"/>
              </a:rPr>
              <a:t>recordsmanagement@sos.wa.gov</a:t>
            </a:r>
            <a:r>
              <a:rPr lang="en-US" kern="0" dirty="0" smtClean="0">
                <a:solidFill>
                  <a:srgbClr val="C00000"/>
                </a:solidFill>
                <a:effectLst>
                  <a:outerShdw blurRad="38100" dist="38100" dir="2700000" algn="tl">
                    <a:srgbClr val="000000">
                      <a:alpha val="43137"/>
                    </a:srgbClr>
                  </a:outerShdw>
                </a:effectLst>
                <a:latin typeface="Century Gothic" pitchFamily="34" charset="0"/>
              </a:rPr>
              <a:t> </a:t>
            </a:r>
          </a:p>
          <a:p>
            <a:pPr eaLnBrk="1" hangingPunct="1">
              <a:spcBef>
                <a:spcPct val="0"/>
              </a:spcBef>
              <a:buFontTx/>
              <a:buNone/>
              <a:defRPr/>
            </a:pPr>
            <a:endParaRPr lang="en-US" sz="1200" kern="0" dirty="0" smtClean="0">
              <a:solidFill>
                <a:srgbClr val="C00000"/>
              </a:solidFill>
              <a:effectLst>
                <a:outerShdw blurRad="38100" dist="38100" dir="2700000" algn="tl">
                  <a:srgbClr val="000000">
                    <a:alpha val="43137"/>
                  </a:srgbClr>
                </a:outerShdw>
              </a:effectLst>
              <a:latin typeface="Century Gothic" pitchFamily="34" charset="0"/>
            </a:endParaRPr>
          </a:p>
          <a:p>
            <a:pPr eaLnBrk="1" hangingPunct="1">
              <a:spcBef>
                <a:spcPct val="0"/>
              </a:spcBef>
              <a:buFontTx/>
              <a:buNone/>
              <a:defRPr/>
            </a:pPr>
            <a:endParaRPr lang="en-US" sz="1200" kern="0" dirty="0">
              <a:solidFill>
                <a:srgbClr val="C00000"/>
              </a:solidFill>
              <a:effectLst>
                <a:outerShdw blurRad="38100" dist="38100" dir="2700000" algn="tl">
                  <a:srgbClr val="000000">
                    <a:alpha val="43137"/>
                  </a:srgbClr>
                </a:outerShdw>
              </a:effectLst>
              <a:latin typeface="Century Gothic" pitchFamily="34" charset="0"/>
            </a:endParaRPr>
          </a:p>
          <a:p>
            <a:pPr eaLnBrk="1" hangingPunct="1">
              <a:spcBef>
                <a:spcPct val="0"/>
              </a:spcBef>
              <a:buFontTx/>
              <a:buNone/>
              <a:defRPr/>
            </a:pPr>
            <a:endParaRPr lang="en-US" sz="1200" kern="0" dirty="0" smtClean="0">
              <a:solidFill>
                <a:srgbClr val="C00000"/>
              </a:solidFill>
              <a:effectLst>
                <a:outerShdw blurRad="38100" dist="38100" dir="2700000" algn="tl">
                  <a:srgbClr val="000000">
                    <a:alpha val="43137"/>
                  </a:srgbClr>
                </a:outerShdw>
              </a:effectLst>
              <a:latin typeface="Century Gothic" pitchFamily="34" charset="0"/>
            </a:endParaRPr>
          </a:p>
          <a:p>
            <a:pPr algn="ctr" eaLnBrk="1" hangingPunct="1">
              <a:buFontTx/>
              <a:buNone/>
              <a:defRPr/>
            </a:pPr>
            <a:r>
              <a:rPr lang="en-US" kern="0" dirty="0" smtClean="0">
                <a:solidFill>
                  <a:srgbClr val="C00000"/>
                </a:solidFill>
                <a:effectLst>
                  <a:outerShdw blurRad="38100" dist="38100" dir="2700000" algn="tl">
                    <a:srgbClr val="000000">
                      <a:alpha val="43137"/>
                    </a:srgbClr>
                  </a:outerShdw>
                </a:effectLst>
                <a:latin typeface="Century Gothic" pitchFamily="34" charset="0"/>
              </a:rPr>
              <a:t>Check out our other online tools at</a:t>
            </a:r>
          </a:p>
          <a:p>
            <a:pPr algn="ctr" eaLnBrk="1" hangingPunct="1">
              <a:buFontTx/>
              <a:buNone/>
              <a:defRPr/>
            </a:pPr>
            <a:r>
              <a:rPr lang="en-US" sz="2000" kern="0" dirty="0" smtClean="0">
                <a:solidFill>
                  <a:srgbClr val="C00000"/>
                </a:solidFill>
                <a:effectLst>
                  <a:outerShdw blurRad="38100" dist="38100" dir="2700000" algn="tl">
                    <a:srgbClr val="000000">
                      <a:alpha val="43137"/>
                    </a:srgbClr>
                  </a:outerShdw>
                </a:effectLst>
                <a:latin typeface="Century Gothic" pitchFamily="34" charset="0"/>
                <a:hlinkClick r:id="rId5"/>
              </a:rPr>
              <a:t>http://www.sos.wa.gov/archives/RecordsManagement/</a:t>
            </a:r>
            <a:r>
              <a:rPr lang="en-US" sz="2000" kern="0" dirty="0" smtClean="0">
                <a:solidFill>
                  <a:srgbClr val="C00000"/>
                </a:solidFill>
                <a:effectLst>
                  <a:outerShdw blurRad="38100" dist="38100" dir="2700000" algn="tl">
                    <a:srgbClr val="000000">
                      <a:alpha val="43137"/>
                    </a:srgbClr>
                  </a:outerShdw>
                </a:effectLst>
                <a:latin typeface="Century Gothic" pitchFamily="34" charset="0"/>
              </a:rPr>
              <a:t> </a:t>
            </a:r>
          </a:p>
        </p:txBody>
      </p:sp>
    </p:spTree>
    <p:extLst>
      <p:ext uri="{BB962C8B-B14F-4D97-AF65-F5344CB8AC3E}">
        <p14:creationId xmlns:p14="http://schemas.microsoft.com/office/powerpoint/2010/main" val="427840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Content Placeholder 2"/>
          <p:cNvSpPr>
            <a:spLocks noGrp="1"/>
          </p:cNvSpPr>
          <p:nvPr>
            <p:ph idx="1"/>
          </p:nvPr>
        </p:nvSpPr>
        <p:spPr>
          <a:xfrm>
            <a:off x="457200" y="914400"/>
            <a:ext cx="8382000" cy="4525963"/>
          </a:xfrm>
        </p:spPr>
        <p:txBody>
          <a:bodyPr/>
          <a:lstStyle/>
          <a:p>
            <a:pPr marL="0" indent="0">
              <a:buNone/>
            </a:pPr>
            <a:r>
              <a:rPr lang="en-US" sz="5400" dirty="0" smtClean="0">
                <a:effectLst>
                  <a:outerShdw blurRad="38100" dist="38100" dir="2700000" algn="tl">
                    <a:srgbClr val="000000">
                      <a:alpha val="43137"/>
                    </a:srgbClr>
                  </a:outerShdw>
                </a:effectLst>
              </a:rPr>
              <a:t>Live:</a:t>
            </a:r>
          </a:p>
          <a:p>
            <a:pPr marL="0" indent="0">
              <a:buNone/>
            </a:pPr>
            <a:r>
              <a:rPr lang="en-US" dirty="0">
                <a:solidFill>
                  <a:srgbClr val="C00000"/>
                </a:solidFill>
                <a:effectLst>
                  <a:outerShdw blurRad="38100" dist="38100" dir="2700000" algn="tl">
                    <a:srgbClr val="000000">
                      <a:alpha val="43137"/>
                    </a:srgbClr>
                  </a:outerShdw>
                </a:effectLst>
              </a:rPr>
              <a:t>Open Government </a:t>
            </a:r>
            <a:r>
              <a:rPr lang="en-US" dirty="0" smtClean="0">
                <a:solidFill>
                  <a:srgbClr val="C00000"/>
                </a:solidFill>
                <a:effectLst>
                  <a:outerShdw blurRad="38100" dist="38100" dir="2700000" algn="tl">
                    <a:srgbClr val="000000">
                      <a:alpha val="43137"/>
                    </a:srgbClr>
                  </a:outerShdw>
                </a:effectLst>
              </a:rPr>
              <a:t>Training</a:t>
            </a:r>
          </a:p>
          <a:p>
            <a:pPr marL="0" indent="0">
              <a:buNone/>
            </a:pPr>
            <a:r>
              <a:rPr lang="en-US" sz="2000" dirty="0" smtClean="0">
                <a:effectLst>
                  <a:outerShdw blurRad="38100" dist="38100" dir="2700000" algn="tl">
                    <a:srgbClr val="000000">
                      <a:alpha val="43137"/>
                    </a:srgbClr>
                  </a:outerShdw>
                </a:effectLst>
              </a:rPr>
              <a:t>Joint </a:t>
            </a:r>
            <a:r>
              <a:rPr lang="en-US" sz="2000" dirty="0">
                <a:effectLst>
                  <a:outerShdw blurRad="38100" dist="38100" dir="2700000" algn="tl">
                    <a:srgbClr val="000000">
                      <a:alpha val="43137"/>
                    </a:srgbClr>
                  </a:outerShdw>
                </a:effectLst>
              </a:rPr>
              <a:t>session presented by Washington State Archives and the Office of the Attorney General is an overview of the rules and requirements of: Records Retention and Management (RCW 40.14) Open Public Meetings (RCW 42.30 and 42.32) Public Records Act (RCW 42.56) and covers best practices, tips and strategies, and updates to recent court cases and legislation. This session will fulfill the requirements of the </a:t>
            </a:r>
            <a:r>
              <a:rPr lang="en-US" sz="2800" dirty="0">
                <a:solidFill>
                  <a:srgbClr val="C00000"/>
                </a:solidFill>
                <a:effectLst>
                  <a:outerShdw blurRad="38100" dist="38100" dir="2700000" algn="tl">
                    <a:srgbClr val="000000">
                      <a:alpha val="43137"/>
                    </a:srgbClr>
                  </a:outerShdw>
                </a:effectLst>
              </a:rPr>
              <a:t>Open Government Training </a:t>
            </a:r>
            <a:r>
              <a:rPr lang="en-US" sz="2800" dirty="0" smtClean="0">
                <a:solidFill>
                  <a:srgbClr val="C00000"/>
                </a:solidFill>
                <a:effectLst>
                  <a:outerShdw blurRad="38100" dist="38100" dir="2700000" algn="tl">
                    <a:srgbClr val="000000">
                      <a:alpha val="43137"/>
                    </a:srgbClr>
                  </a:outerShdw>
                </a:effectLst>
              </a:rPr>
              <a:t>Act.</a:t>
            </a:r>
            <a:endParaRPr lang="en-US" sz="2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5707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OSOS-archives.jpg"/>
          <p:cNvPicPr>
            <a:picLocks noChangeAspect="1"/>
          </p:cNvPicPr>
          <p:nvPr/>
        </p:nvPicPr>
        <p:blipFill>
          <a:blip r:embed="rId3" cstate="print"/>
          <a:stretch>
            <a:fillRect/>
          </a:stretch>
        </p:blipFill>
        <p:spPr>
          <a:xfrm>
            <a:off x="228600" y="6183242"/>
            <a:ext cx="1219200" cy="547757"/>
          </a:xfrm>
          <a:prstGeom prst="rect">
            <a:avLst/>
          </a:prstGeom>
        </p:spPr>
      </p:pic>
      <p:sp>
        <p:nvSpPr>
          <p:cNvPr id="3" name="Content Placeholder 2"/>
          <p:cNvSpPr>
            <a:spLocks noGrp="1"/>
          </p:cNvSpPr>
          <p:nvPr>
            <p:ph idx="1"/>
          </p:nvPr>
        </p:nvSpPr>
        <p:spPr>
          <a:xfrm>
            <a:off x="457200" y="1143000"/>
            <a:ext cx="8229600" cy="4525963"/>
          </a:xfrm>
        </p:spPr>
        <p:txBody>
          <a:bodyPr/>
          <a:lstStyle/>
          <a:p>
            <a:pPr marL="0" indent="0">
              <a:buNone/>
            </a:pPr>
            <a:r>
              <a:rPr lang="en-US" sz="5400" dirty="0" smtClean="0">
                <a:effectLst>
                  <a:outerShdw blurRad="38100" dist="38100" dir="2700000" algn="tl">
                    <a:srgbClr val="000000">
                      <a:alpha val="43137"/>
                    </a:srgbClr>
                  </a:outerShdw>
                </a:effectLst>
              </a:rPr>
              <a:t>Webinar:</a:t>
            </a:r>
          </a:p>
          <a:p>
            <a:pPr marL="0" indent="0">
              <a:buNone/>
            </a:pPr>
            <a:r>
              <a:rPr lang="en-US" dirty="0">
                <a:solidFill>
                  <a:srgbClr val="C00000"/>
                </a:solidFill>
                <a:effectLst>
                  <a:outerShdw blurRad="38100" dist="38100" dir="2700000" algn="tl">
                    <a:srgbClr val="000000">
                      <a:alpha val="43137"/>
                    </a:srgbClr>
                  </a:outerShdw>
                </a:effectLst>
              </a:rPr>
              <a:t>A Primer for Public </a:t>
            </a:r>
            <a:r>
              <a:rPr lang="en-US" dirty="0" smtClean="0">
                <a:solidFill>
                  <a:srgbClr val="C00000"/>
                </a:solidFill>
                <a:effectLst>
                  <a:outerShdw blurRad="38100" dist="38100" dir="2700000" algn="tl">
                    <a:srgbClr val="000000">
                      <a:alpha val="43137"/>
                    </a:srgbClr>
                  </a:outerShdw>
                </a:effectLst>
              </a:rPr>
              <a:t>Records</a:t>
            </a:r>
          </a:p>
          <a:p>
            <a:pPr marL="0" indent="0">
              <a:buNone/>
            </a:pPr>
            <a:r>
              <a:rPr lang="en-US" sz="2000" dirty="0">
                <a:effectLst>
                  <a:outerShdw blurRad="38100" dist="38100" dir="2700000" algn="tl">
                    <a:srgbClr val="000000">
                      <a:alpha val="43137"/>
                    </a:srgbClr>
                  </a:outerShdw>
                </a:effectLst>
              </a:rPr>
              <a:t>This webinar introduces public records retention and management for public officials and others working in the public sector that need to and should know the basic requirements of retention and managing public records. Presentation also addresses some of the misconceptions surrounding public records for agencies. This session fulfills the record retention portion of the </a:t>
            </a:r>
            <a:r>
              <a:rPr lang="en-US" sz="2800" dirty="0">
                <a:solidFill>
                  <a:srgbClr val="C00000"/>
                </a:solidFill>
                <a:effectLst>
                  <a:outerShdw blurRad="38100" dist="38100" dir="2700000" algn="tl">
                    <a:srgbClr val="000000">
                      <a:alpha val="43137"/>
                    </a:srgbClr>
                  </a:outerShdw>
                </a:effectLst>
              </a:rPr>
              <a:t>Open Government Training </a:t>
            </a:r>
            <a:r>
              <a:rPr lang="en-US" sz="2800" dirty="0" smtClean="0">
                <a:solidFill>
                  <a:srgbClr val="C00000"/>
                </a:solidFill>
                <a:effectLst>
                  <a:outerShdw blurRad="38100" dist="38100" dir="2700000" algn="tl">
                    <a:srgbClr val="000000">
                      <a:alpha val="43137"/>
                    </a:srgbClr>
                  </a:outerShdw>
                </a:effectLst>
              </a:rPr>
              <a:t>Act</a:t>
            </a:r>
            <a:r>
              <a:rPr lang="en-US" sz="2000" dirty="0" smtClean="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228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7323</TotalTime>
  <Words>1363</Words>
  <Application>Microsoft Office PowerPoint</Application>
  <PresentationFormat>On-screen Show (4:3)</PresentationFormat>
  <Paragraphs>309</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Narrow</vt:lpstr>
      <vt:lpstr>Calibri</vt:lpstr>
      <vt:lpstr>Century Gothic</vt:lpstr>
      <vt:lpstr>CG Omega</vt:lpstr>
      <vt:lpstr>Monotype Sorts</vt:lpstr>
      <vt:lpstr>Times New Roman</vt:lpstr>
      <vt:lpstr>Wingdings</vt:lpstr>
      <vt:lpstr>Office Theme</vt:lpstr>
      <vt:lpstr>PowerPoint Presentation</vt:lpstr>
      <vt:lpstr>Local Government Records Retention Schedules</vt:lpstr>
      <vt:lpstr>PowerPoint Presentation</vt:lpstr>
      <vt:lpstr>PowerPoint Presentation</vt:lpstr>
      <vt:lpstr>Key Concept:  Legal Requirements</vt:lpstr>
      <vt:lpstr>PowerPoint Presentation</vt:lpstr>
      <vt:lpstr>PowerPoint Presentation</vt:lpstr>
      <vt:lpstr>PowerPoint Presentation</vt:lpstr>
      <vt:lpstr>PowerPoint Presentation</vt:lpstr>
      <vt:lpstr>Online Tutorial:  </vt:lpstr>
      <vt:lpstr>Online Tutorial:  </vt:lpstr>
      <vt:lpstr>Key Concept: </vt:lpstr>
      <vt:lpstr>PowerPoint Presentation</vt:lpstr>
      <vt:lpstr>PowerPoint Presentation</vt:lpstr>
      <vt:lpstr>PowerPoint Presentation</vt:lpstr>
      <vt:lpstr>PowerPoint Presentation</vt:lpstr>
      <vt:lpstr>What do Agencies do with Non-Archival Records?</vt:lpstr>
      <vt:lpstr>What do Agencies do with Archival Records?</vt:lpstr>
      <vt:lpstr>Which Records Retention Schedule do I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Sector Schedules:</vt:lpstr>
      <vt:lpstr>Sector Schedules:</vt:lpstr>
      <vt:lpstr>Sector Schedules:</vt:lpstr>
      <vt:lpstr>PowerPoint Presentation</vt:lpstr>
      <vt:lpstr>Get rid of what you don’t need!</vt:lpstr>
      <vt:lpstr>Organize to Destroy</vt:lpstr>
      <vt:lpstr>Destroying Non-Archival Records</vt:lpstr>
      <vt:lpstr>PowerPoint Presentation</vt:lpstr>
      <vt:lpstr>PowerPoint Presentation</vt:lpstr>
      <vt:lpstr>Transfer Archival Records</vt:lpstr>
      <vt:lpstr>In Summary…</vt:lpstr>
      <vt:lpstr>Key Concept: </vt:lpstr>
      <vt:lpstr>PowerPoint Presentation</vt:lpstr>
      <vt:lpstr>Key Concept: </vt:lpstr>
      <vt:lpstr>Public Disclosure Survival Skill #1</vt:lpstr>
      <vt:lpstr>Public Disclosure Survival Skill #2</vt:lpstr>
      <vt:lpstr>Public Disclosure Survival Skill #3</vt:lpstr>
      <vt:lpstr>Public Disclosure Survival Skill #4</vt:lpstr>
      <vt:lpstr>Public Disclosure Survival Skill #5</vt:lpstr>
      <vt:lpstr>Public Disclosure Survival Skill #6</vt:lpstr>
      <vt:lpstr>PowerPoint Presentation</vt:lpstr>
      <vt:lpstr>Key Concept: </vt:lpstr>
      <vt:lpstr>Records Management Services</vt:lpstr>
      <vt:lpstr>PowerPoint Presentation</vt:lpstr>
      <vt:lpstr>Regional Archives System</vt:lpstr>
      <vt:lpstr>Archival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Secretary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holly.harris</dc:creator>
  <cp:lastModifiedBy>Garrett Frix</cp:lastModifiedBy>
  <cp:revision>153</cp:revision>
  <cp:lastPrinted>2014-10-22T20:07:36Z</cp:lastPrinted>
  <dcterms:created xsi:type="dcterms:W3CDTF">2013-06-18T17:57:49Z</dcterms:created>
  <dcterms:modified xsi:type="dcterms:W3CDTF">2015-12-04T20:31:33Z</dcterms:modified>
</cp:coreProperties>
</file>